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0" r:id="rId1"/>
  </p:sldMasterIdLst>
  <p:notesMasterIdLst>
    <p:notesMasterId r:id="rId19"/>
  </p:notesMasterIdLst>
  <p:sldIdLst>
    <p:sldId id="256" r:id="rId2"/>
    <p:sldId id="257" r:id="rId3"/>
    <p:sldId id="304" r:id="rId4"/>
    <p:sldId id="259" r:id="rId5"/>
    <p:sldId id="260" r:id="rId6"/>
    <p:sldId id="30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00" r:id="rId17"/>
    <p:sldId id="301" r:id="rId18"/>
  </p:sldIdLst>
  <p:sldSz cx="9144000" cy="6858000" type="screen4x3"/>
  <p:notesSz cx="6834188" cy="9979025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53939"/>
    <a:srgbClr val="CB3333"/>
    <a:srgbClr val="FD7B7B"/>
    <a:srgbClr val="B21C18"/>
    <a:srgbClr val="EF53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268" autoAdjust="0"/>
  </p:normalViewPr>
  <p:slideViewPr>
    <p:cSldViewPr>
      <p:cViewPr>
        <p:scale>
          <a:sx n="75" d="100"/>
          <a:sy n="75" d="100"/>
        </p:scale>
        <p:origin x="-690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2 Marcador de fecha"/>
          <p:cNvSpPr txBox="1">
            <a:spLocks noGrp="1"/>
          </p:cNvSpPr>
          <p:nvPr>
            <p:ph type="dt" idx="1"/>
          </p:nvPr>
        </p:nvSpPr>
        <p:spPr>
          <a:xfrm>
            <a:off x="3870325" y="0"/>
            <a:ext cx="2962275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45F13384-A27B-434F-9CEF-67C080F77D1A}" type="datetime1">
              <a:rPr/>
              <a:pPr>
                <a:defRPr/>
              </a:pPr>
              <a:t>29/08/2011</a:t>
            </a:fld>
            <a:endParaRPr/>
          </a:p>
        </p:txBody>
      </p:sp>
      <p:sp>
        <p:nvSpPr>
          <p:cNvPr id="18436" name="3 Marcador de imagen de diapositiva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23925" y="749300"/>
            <a:ext cx="4986338" cy="3741738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4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684213" y="4740275"/>
            <a:ext cx="5465762" cy="4489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t" anchorCtr="0" compatLnSpc="1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3870325" y="9478963"/>
            <a:ext cx="2962275" cy="498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61" tIns="48335" rIns="96661" bIns="48335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014D50B3-ED67-43B5-BDD0-D72EEA63DF74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es-ES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es-ES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es-ES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es-ES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es-ES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2 Marcador de notas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Calibri" pitchFamily="34" charset="0"/>
            </a:endParaRPr>
          </a:p>
        </p:txBody>
      </p:sp>
      <p:sp>
        <p:nvSpPr>
          <p:cNvPr id="19460" name="3 Marcador de número de diapositiva"/>
          <p:cNvSpPr txBox="1">
            <a:spLocks noChangeArrowheads="1"/>
          </p:cNvSpPr>
          <p:nvPr/>
        </p:nvSpPr>
        <p:spPr bwMode="auto">
          <a:xfrm>
            <a:off x="3870325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5" rIns="96661" bIns="48335" anchor="b"/>
          <a:lstStyle/>
          <a:p>
            <a:pPr algn="r"/>
            <a:fld id="{1BB8445B-69FF-4D12-B0B3-510260CF0B36}" type="slidenum">
              <a:rPr lang="es-ES" sz="1300">
                <a:solidFill>
                  <a:srgbClr val="000000"/>
                </a:solidFill>
                <a:latin typeface="Calibri" pitchFamily="34" charset="0"/>
              </a:rPr>
              <a:pPr algn="r"/>
              <a:t>14</a:t>
            </a:fld>
            <a:endParaRPr lang="es-ES" sz="13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2 Marcador de notas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Calibri" pitchFamily="34" charset="0"/>
            </a:endParaRPr>
          </a:p>
        </p:txBody>
      </p:sp>
      <p:sp>
        <p:nvSpPr>
          <p:cNvPr id="20484" name="3 Marcador de número de diapositiva"/>
          <p:cNvSpPr txBox="1">
            <a:spLocks noChangeArrowheads="1"/>
          </p:cNvSpPr>
          <p:nvPr/>
        </p:nvSpPr>
        <p:spPr bwMode="auto">
          <a:xfrm>
            <a:off x="3870325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5" rIns="96661" bIns="48335" anchor="b"/>
          <a:lstStyle/>
          <a:p>
            <a:pPr algn="r"/>
            <a:fld id="{813B3D40-9B5A-45D1-BBD1-AABB77C3456F}" type="slidenum">
              <a:rPr lang="es-ES" sz="1300">
                <a:solidFill>
                  <a:srgbClr val="000000"/>
                </a:solidFill>
                <a:latin typeface="Calibri" pitchFamily="34" charset="0"/>
              </a:rPr>
              <a:pPr algn="r"/>
              <a:t>15</a:t>
            </a:fld>
            <a:endParaRPr lang="es-ES" sz="13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smtClean="0">
              <a:latin typeface="Calibri" pitchFamily="34" charset="0"/>
            </a:endParaRPr>
          </a:p>
        </p:txBody>
      </p:sp>
      <p:sp>
        <p:nvSpPr>
          <p:cNvPr id="21508" name="3 Marcador de número de diapositiva"/>
          <p:cNvSpPr txBox="1">
            <a:spLocks noChangeArrowheads="1"/>
          </p:cNvSpPr>
          <p:nvPr/>
        </p:nvSpPr>
        <p:spPr bwMode="auto">
          <a:xfrm>
            <a:off x="3870325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5" rIns="96661" bIns="48335" anchor="b"/>
          <a:lstStyle/>
          <a:p>
            <a:pPr algn="r"/>
            <a:fld id="{DBCD3A5F-E636-4AB3-92E5-BD5FD438F285}" type="slidenum">
              <a:rPr lang="es-ES" sz="1300">
                <a:solidFill>
                  <a:srgbClr val="000000"/>
                </a:solidFill>
                <a:latin typeface="Calibri" pitchFamily="34" charset="0"/>
              </a:rPr>
              <a:pPr algn="r"/>
              <a:t>16</a:t>
            </a:fld>
            <a:endParaRPr lang="es-ES" sz="13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DECC718-323C-4247-B2D5-88C484281D03}" type="datetime1">
              <a:rPr lang="es-ES" smtClean="0"/>
              <a:pPr>
                <a:defRPr/>
              </a:pPr>
              <a:t>27/10/2011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s-ES" smtClean="0"/>
              <a:t>│www.engwall.com.mx│                                  │Tel. 477 2122500│</a:t>
            </a: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81C364-9A95-4750-AE90-EF69C637562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4B7FD0-4519-4E6B-B68B-B943BB848991}" type="datetime1">
              <a:rPr lang="es-ES" smtClean="0"/>
              <a:pPr>
                <a:defRPr/>
              </a:pPr>
              <a:t>27/10/2011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ES" smtClean="0"/>
              <a:t>│www.engwall.com.mx│                                  │Tel. 477 2122500│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FC91A6-6D1A-4DDE-926C-532FAF100F3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C04DA3-2147-4018-8BC4-39BD529BF366}" type="datetime1">
              <a:rPr lang="es-ES" smtClean="0"/>
              <a:pPr>
                <a:defRPr/>
              </a:pPr>
              <a:t>27/10/2011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ES" smtClean="0"/>
              <a:t>│www.engwall.com.mx│                                  │Tel. 477 2122500│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79D04F-F6FB-4C19-95FC-C2FCD5531CB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34768A-EA26-4795-95EB-7EACBA638CEA}" type="datetime1">
              <a:rPr lang="es-ES" smtClean="0"/>
              <a:pPr>
                <a:defRPr/>
              </a:pPr>
              <a:t>27/10/2011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ES" smtClean="0"/>
              <a:t>│www.engwall.com.mx│                                  │Tel. 477 2122500│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E4B958-7D61-4A58-87C6-855CE75E203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6CABD8-64F6-42B9-9D8F-C15A23EA82A1}" type="datetime1">
              <a:rPr lang="es-ES" smtClean="0"/>
              <a:pPr>
                <a:defRPr/>
              </a:pPr>
              <a:t>27/10/2011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ES" smtClean="0"/>
              <a:t>│www.engwall.com.mx│                                  │Tel. 477 2122500│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9B30B4-BFD2-490F-ABDF-EFBE880D0C9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CFB92C-6241-46DF-8252-E1CB028DD83F}" type="datetime1">
              <a:rPr lang="es-ES" smtClean="0"/>
              <a:pPr>
                <a:defRPr/>
              </a:pPr>
              <a:t>27/10/2011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ES" smtClean="0"/>
              <a:t>│www.engwall.com.mx│                                  │Tel. 477 2122500│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C7534A-77DF-4AE4-8B2F-761485F201A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9DE2E1-9627-42BD-85DE-3777E0DBBA6D}" type="datetime1">
              <a:rPr lang="es-ES" smtClean="0"/>
              <a:pPr>
                <a:defRPr/>
              </a:pPr>
              <a:t>27/10/2011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ES" smtClean="0"/>
              <a:t>│www.engwall.com.mx│                                  │Tel. 477 2122500│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4481A6-C8EE-42F4-95A8-010E7BBF341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8D4172-EE7B-4FF4-837A-044FB216E742}" type="datetime1">
              <a:rPr lang="es-ES" smtClean="0"/>
              <a:pPr>
                <a:defRPr/>
              </a:pPr>
              <a:t>27/10/2011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ES" smtClean="0"/>
              <a:t>│www.engwall.com.mx│                                  │Tel. 477 2122500│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AAB1A6-8194-4081-8C87-49C71905E8B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B95CC8-E9D2-45A1-9DF9-72CEBB126A45}" type="datetime1">
              <a:rPr lang="es-ES" smtClean="0"/>
              <a:pPr>
                <a:defRPr/>
              </a:pPr>
              <a:t>27/10/2011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ES" smtClean="0"/>
              <a:t>│www.engwall.com.mx│                                  │Tel. 477 2122500│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26BEA1-33AC-4148-B72D-B24AC2E556E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000DA5B6-D4C6-41F2-8491-C428A19C8C65}" type="datetime1">
              <a:rPr lang="es-ES" smtClean="0"/>
              <a:pPr>
                <a:defRPr/>
              </a:pPr>
              <a:t>27/10/2011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s-ES" smtClean="0"/>
              <a:t>│www.engwall.com.mx│                                  │Tel. 477 2122500│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02E22A-CBE7-43E0-8E73-1A1450E72EB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90867C-EFB9-444E-B54F-C9F2F4457CF0}" type="datetime1">
              <a:rPr lang="es-ES" smtClean="0"/>
              <a:pPr>
                <a:defRPr/>
              </a:pPr>
              <a:t>27/10/2011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s-ES" smtClean="0"/>
              <a:t>│www.engwall.com.mx│                                  │Tel. 477 2122500│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60DDE6D-7708-4944-8DBA-77081F707C7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0589CC-B38F-46B7-BC4B-2BE909135813}" type="datetime1">
              <a:rPr lang="es-ES" smtClean="0"/>
              <a:pPr>
                <a:defRPr/>
              </a:pPr>
              <a:t>27/10/2011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s-ES" smtClean="0"/>
              <a:t>│www.engwall.com.mx│                                  │Tel. 477 2122500│</a:t>
            </a: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8428B4C-AAE3-43D2-8A76-BC5267FEFE2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hyperlink" Target="http://images.google.com.mx/imgres?imgurl=http://www.officemax.com.mx/store/images/products/47138.jpg&amp;imgrefurl=http://prodigymsn.buscape.com.mx/procura?id=2863&amp;usg=__5l2WBhD0ebzFwPBev8z1iWvakz0=&amp;h=300&amp;w=300&amp;sz=6&amp;hl=es&amp;start=8&amp;um=1&amp;tbnid=yK4DgfmSYdpSZM:&amp;tbnh=116&amp;tbnw=116&amp;prev=/images?q=no+break&amp;hl=es&amp;um=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mx/imgres?imgurl=http://www.cccmn.com/pictures/allied-telesis/allied-telesis-logo.gif&amp;imgrefurl=http://www.cccmn.com/refurbished/allied-telesis/miscellaneous/at-mr908tx-10a.html&amp;usg=__wYBqdoFTjA4jM657rFhOOWwYxtk=&amp;h=120&amp;w=180&amp;sz=3&amp;hl=es&amp;start=3&amp;um=1&amp;itbs=1&amp;tbnid=mTpPb1EfUQPXSM:&amp;tbnh=67&amp;tbnw=101&amp;prev=/images?q=Logo+Allied+Telesis&amp;um=1&amp;hl=es&amp;gbv=2&amp;tbs=isch:1" TargetMode="External"/><Relationship Id="rId13" Type="http://schemas.openxmlformats.org/officeDocument/2006/relationships/hyperlink" Target="http://images.google.com.mx/imgres?imgurl=http://www.vortexip.es/logos/VIVOTEK_Logo.png&amp;imgrefurl=http://www.vortexip.es/partners.html&amp;usg=__m8VBzJxEEanu2iSOvcAPn4r_xI8=&amp;h=608&amp;w=2329&amp;sz=61&amp;hl=es&amp;start=1&amp;um=1&amp;itbs=1&amp;tbnid=8DwE9BJtEhX1sM:&amp;tbnh=39&amp;tbnw=150&amp;prev=/images?q=logo+vivotek&amp;um=1&amp;hl=es&amp;rlz=1G1GGLQ_ESMX350&amp;tbs=isch:1" TargetMode="External"/><Relationship Id="rId18" Type="http://schemas.openxmlformats.org/officeDocument/2006/relationships/image" Target="../media/image72.jpeg"/><Relationship Id="rId26" Type="http://schemas.openxmlformats.org/officeDocument/2006/relationships/image" Target="../media/image80.jpeg"/><Relationship Id="rId3" Type="http://schemas.openxmlformats.org/officeDocument/2006/relationships/image" Target="../media/image64.png"/><Relationship Id="rId21" Type="http://schemas.openxmlformats.org/officeDocument/2006/relationships/image" Target="../media/image75.jpeg"/><Relationship Id="rId7" Type="http://schemas.openxmlformats.org/officeDocument/2006/relationships/image" Target="../media/image66.jpeg"/><Relationship Id="rId12" Type="http://schemas.openxmlformats.org/officeDocument/2006/relationships/image" Target="../media/image68.jpeg"/><Relationship Id="rId17" Type="http://schemas.openxmlformats.org/officeDocument/2006/relationships/image" Target="../media/image71.png"/><Relationship Id="rId25" Type="http://schemas.openxmlformats.org/officeDocument/2006/relationships/image" Target="../media/image79.jpeg"/><Relationship Id="rId2" Type="http://schemas.openxmlformats.org/officeDocument/2006/relationships/hyperlink" Target="http://www.rad.com/" TargetMode="External"/><Relationship Id="rId16" Type="http://schemas.openxmlformats.org/officeDocument/2006/relationships/image" Target="../media/image70.jpeg"/><Relationship Id="rId20" Type="http://schemas.openxmlformats.org/officeDocument/2006/relationships/image" Target="../media/image74.jpeg"/><Relationship Id="rId29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mx/imgres?imgurl=http://nuddin.files.wordpress.com/2009/04/logo_mikrotik1.jpg&amp;imgrefurl=http://nuddin.wordpress.com/2009/04/21/mikrotik-router-os/&amp;usg=__SPLq4XsoiSenkhjo22Eq75UG9sI=&amp;h=213&amp;w=205&amp;sz=14&amp;hl=es&amp;start=6&amp;um=1&amp;itbs=1&amp;tbnid=CV9lXAcgG-5xzM:&amp;tbnh=106&amp;tbnw=102&amp;prev=/images?q=logo+mikrotik&amp;um=1&amp;hl=es&amp;lr=&amp;rlz=1G1GGLQ_ESMX350&amp;tbs=isch:1" TargetMode="External"/><Relationship Id="rId11" Type="http://schemas.openxmlformats.org/officeDocument/2006/relationships/hyperlink" Target="http://images.google.com.mx/imgres?imgurl=http://www.safety-technologies.net/assets/attachments/image/Pelco%20Logo(1).jpg&amp;imgrefurl=http://www.safety-technologies.net/site.cfm/What-We-Do/Services-Products.cfm&amp;usg=__eUKBrZpztGWLqO2So-7zOcXVGOs=&amp;h=900&amp;w=900&amp;sz=231&amp;hl=es&amp;start=5&amp;um=1&amp;itbs=1&amp;tbnid=oH-XfhVARl9lHM:&amp;tbnh=146&amp;tbnw=146&amp;prev=/images?q=logo+pelco&amp;um=1&amp;hl=es&amp;rlz=1G1GGLQ_ESMX350&amp;tbs=isch:1" TargetMode="External"/><Relationship Id="rId24" Type="http://schemas.openxmlformats.org/officeDocument/2006/relationships/image" Target="../media/image78.png"/><Relationship Id="rId5" Type="http://schemas.openxmlformats.org/officeDocument/2006/relationships/image" Target="../media/image65.jpeg"/><Relationship Id="rId15" Type="http://schemas.openxmlformats.org/officeDocument/2006/relationships/hyperlink" Target="http://images.google.com.mx/imgres?imgurl=http://djsmmnc.net/bisdakworld.com/ups/images/390px-APC-logo.svg.png&amp;imgrefurl=http://djsmmnc.net/bisdakworld.com/ups/_product.html&amp;usg=__vYg-KPBGHgh3Go3URqW33My5swo=&amp;h=165&amp;w=390&amp;sz=11&amp;hl=es&amp;start=7&amp;um=1&amp;itbs=1&amp;tbnid=_r-LJGBT6kH-iM:&amp;tbnh=52&amp;tbnw=123&amp;prev=/images?q=logo+APC&amp;um=1&amp;hl=es&amp;rlz=1G1GGLQ_ESMX350&amp;tbs=isch:1" TargetMode="External"/><Relationship Id="rId23" Type="http://schemas.openxmlformats.org/officeDocument/2006/relationships/image" Target="../media/image77.jpeg"/><Relationship Id="rId28" Type="http://schemas.openxmlformats.org/officeDocument/2006/relationships/image" Target="../media/image82.jpeg"/><Relationship Id="rId10" Type="http://schemas.openxmlformats.org/officeDocument/2006/relationships/image" Target="../media/image48.png"/><Relationship Id="rId19" Type="http://schemas.openxmlformats.org/officeDocument/2006/relationships/image" Target="../media/image73.jpeg"/><Relationship Id="rId4" Type="http://schemas.openxmlformats.org/officeDocument/2006/relationships/hyperlink" Target="http://images.google.com.mx/imgres?imgurl=http://www.todored.cl/voip/images/stories/LinksysLogo_Black_Tagline.jpg&amp;imgrefurl=http://www.todored.cl/voip/index.php?option=com_content&amp;view=article&amp;id=76&amp;Itemid=72&amp;usg=__92B_lmDVJKolB7ODF-zjldMhAt4=&amp;h=412&amp;w=1154&amp;sz=140&amp;hl=es&amp;start=1&amp;um=1&amp;itbs=1&amp;tbnid=0kjmDJTQDs-vWM:&amp;tbnh=54&amp;tbnw=150&amp;prev=/images?q=logo+linksys&amp;um=1&amp;hl=es&amp;lr=&amp;rlz=1G1GGLQ_ESMX350&amp;tbs=isch:1" TargetMode="External"/><Relationship Id="rId9" Type="http://schemas.openxmlformats.org/officeDocument/2006/relationships/image" Target="../media/image67.jpeg"/><Relationship Id="rId14" Type="http://schemas.openxmlformats.org/officeDocument/2006/relationships/image" Target="../media/image69.jpeg"/><Relationship Id="rId22" Type="http://schemas.openxmlformats.org/officeDocument/2006/relationships/image" Target="../media/image76.png"/><Relationship Id="rId27" Type="http://schemas.openxmlformats.org/officeDocument/2006/relationships/image" Target="../media/image8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13" Type="http://schemas.openxmlformats.org/officeDocument/2006/relationships/image" Target="../media/image105.jpeg"/><Relationship Id="rId18" Type="http://schemas.openxmlformats.org/officeDocument/2006/relationships/hyperlink" Target="http://www.google.com.mx/imgres?imgurl=http://edu.jccm.es/ies/sanisidro/images/stories/TECNOLOGIA/inkscape_1tic/logo_vw.jpg&amp;imgrefurl=http://edu.jccm.es/ies/sanisidro/index.php?option=com_content&amp;view=article&amp;id=420:45-tema-7-logotipo-de-volkswagen&amp;catid=308:tic-1obach-pendientes-08-09&amp;Itemid=305&amp;usg=__HWecfBkfwkMlm3sVOy-UbXqdZl0=&amp;h=789&amp;w=789&amp;sz=70&amp;hl=es&amp;start=1&amp;um=1&amp;itbs=1&amp;tbnid=TawaJn7s9_XfkM:&amp;tbnh=143&amp;tbnw=143&amp;prev=/images?q=logo+vw&amp;um=1&amp;hl=es&amp;tbs=isch:1" TargetMode="External"/><Relationship Id="rId26" Type="http://schemas.openxmlformats.org/officeDocument/2006/relationships/image" Target="../media/image112.png"/><Relationship Id="rId3" Type="http://schemas.openxmlformats.org/officeDocument/2006/relationships/image" Target="../media/image96.jpeg"/><Relationship Id="rId21" Type="http://schemas.openxmlformats.org/officeDocument/2006/relationships/image" Target="../media/image109.jpeg"/><Relationship Id="rId34" Type="http://schemas.openxmlformats.org/officeDocument/2006/relationships/image" Target="../media/image120.gif"/><Relationship Id="rId7" Type="http://schemas.openxmlformats.org/officeDocument/2006/relationships/image" Target="../media/image100.jpeg"/><Relationship Id="rId12" Type="http://schemas.openxmlformats.org/officeDocument/2006/relationships/image" Target="../media/image104.jpeg"/><Relationship Id="rId17" Type="http://schemas.openxmlformats.org/officeDocument/2006/relationships/image" Target="../media/image107.jpeg"/><Relationship Id="rId25" Type="http://schemas.openxmlformats.org/officeDocument/2006/relationships/image" Target="../media/image111.jpeg"/><Relationship Id="rId33" Type="http://schemas.openxmlformats.org/officeDocument/2006/relationships/image" Target="../media/image119.jpe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google.com.mx/imgres?imgurl=http://www.gpsitservices.com/images/Caja_Popular_Mexicana.gif&amp;imgrefurl=http://www.gpsitservices.com/clientes.html&amp;usg=__vBF5ddTS_Q5j-Xq8sc_uHeUBQtg=&amp;h=253&amp;w=250&amp;sz=5&amp;hl=es&amp;start=3&amp;um=1&amp;itbs=1&amp;tbnid=bXW623qFgZ8ttM:&amp;tbnh=111&amp;tbnw=110&amp;prev=/images?q=caja+popular+mexicana&amp;um=1&amp;hl=es&amp;tbs=isch:1" TargetMode="External"/><Relationship Id="rId20" Type="http://schemas.openxmlformats.org/officeDocument/2006/relationships/hyperlink" Target="http://www.google.com.mx/imgres?imgurl=http://www.amaf.org.mx/imagenes/logoBanregio.gif&amp;imgrefurl=http://articulo.mercadolibre.com.mx/MLM-32140800-_JM&amp;usg=__RERf3CYBmeUQg2aLlWSEy90-4dU=&amp;h=50&amp;w=187&amp;sz=5&amp;hl=es&amp;start=2&amp;um=1&amp;itbs=1&amp;tbnid=FuehqVeUXYi8UM:&amp;tbnh=27&amp;tbnw=102&amp;prev=/images?q=logo+banregio&amp;um=1&amp;hl=es&amp;tbs=isch:1" TargetMode="External"/><Relationship Id="rId29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11" Type="http://schemas.openxmlformats.org/officeDocument/2006/relationships/image" Target="../media/image103.jpeg"/><Relationship Id="rId24" Type="http://schemas.openxmlformats.org/officeDocument/2006/relationships/hyperlink" Target="http://www.google.com.mx/imgres?imgurl=http://www.vector-logos.com/tmb.php?id=13965&amp;imgrefurl=http://www.vector-logos.com/logo-en-126852.html&amp;usg=__bWZwmFMp-DYDG1M3RLZbJDhfMAY=&amp;h=200&amp;w=200&amp;sz=9&amp;hl=es&amp;start=3&amp;um=1&amp;itbs=1&amp;tbnid=Su2BiG2RWgv9_M:&amp;tbnh=104&amp;tbnw=104&amp;prev=/images?q=logo+cerveceria+cuauhtemoc&amp;um=1&amp;hl=es&amp;tbs=isch:1" TargetMode="External"/><Relationship Id="rId32" Type="http://schemas.openxmlformats.org/officeDocument/2006/relationships/image" Target="../media/image118.gif"/><Relationship Id="rId5" Type="http://schemas.openxmlformats.org/officeDocument/2006/relationships/image" Target="../media/image98.jpeg"/><Relationship Id="rId15" Type="http://schemas.openxmlformats.org/officeDocument/2006/relationships/image" Target="../media/image106.jpeg"/><Relationship Id="rId23" Type="http://schemas.openxmlformats.org/officeDocument/2006/relationships/image" Target="../media/image110.jpeg"/><Relationship Id="rId28" Type="http://schemas.openxmlformats.org/officeDocument/2006/relationships/image" Target="../media/image114.png"/><Relationship Id="rId10" Type="http://schemas.openxmlformats.org/officeDocument/2006/relationships/hyperlink" Target="http://www.google.com.mx/imgres?imgurl=http://www.lenderline.com.mx/Imagenes/Productos/Gasolineras/pemex%20logo.jpg&amp;imgrefurl=http://www.lenderline.com.mx/Sub%20Paginas/Gasolinera.htm&amp;usg=__Pmp0WP74CJJYAd9X_mNG3KLqUuI=&amp;h=814&amp;w=1225&amp;sz=72&amp;hl=es&amp;start=2&amp;um=1&amp;itbs=1&amp;tbnid=oZURmArkPU6GpM:&amp;tbnh=100&amp;tbnw=150&amp;prev=/images?q=logo+pemex&amp;um=1&amp;hl=es&amp;sa=N&amp;tbs=isch:1" TargetMode="External"/><Relationship Id="rId19" Type="http://schemas.openxmlformats.org/officeDocument/2006/relationships/image" Target="../media/image108.jpeg"/><Relationship Id="rId31" Type="http://schemas.openxmlformats.org/officeDocument/2006/relationships/image" Target="../media/image117.gif"/><Relationship Id="rId4" Type="http://schemas.openxmlformats.org/officeDocument/2006/relationships/image" Target="../media/image97.jpeg"/><Relationship Id="rId9" Type="http://schemas.openxmlformats.org/officeDocument/2006/relationships/image" Target="../media/image102.jpeg"/><Relationship Id="rId14" Type="http://schemas.openxmlformats.org/officeDocument/2006/relationships/hyperlink" Target="http://www.google.com.mx/imgres?imgurl=http://www.brandslogotypes.com/logos/12274820999414.gif&amp;imgrefurl=http://www.brandslogotypes.com/es/andrea-logo-vector-imagen-eps-ai-cdr-wmf-formato-14538.html&amp;usg=__GwNoIihTAI9taTUlZljQh7pmF60=&amp;h=200&amp;w=200&amp;sz=10&amp;hl=es&amp;start=3&amp;um=1&amp;itbs=1&amp;tbnid=15UpKzrcROGBgM:&amp;tbnh=104&amp;tbnw=104&amp;prev=/images?q=logo+andrea&amp;um=1&amp;hl=es&amp;tbs=isch:1" TargetMode="External"/><Relationship Id="rId22" Type="http://schemas.openxmlformats.org/officeDocument/2006/relationships/hyperlink" Target="http://www.google.com.mx/imgres?imgurl=http://www.alfa-editores.com/web/images/stories/NOTIALFA/LOGOS/modelo.jpg&amp;imgrefurl=http://www.alfa-editores.com/web/index.php?Itemid=28&amp;id=609&amp;option=com_content&amp;task=view&amp;usg=__esI-xVoZYZf_Ey3eoHVzVY1Bwjk=&amp;h=296&amp;w=300&amp;sz=133&amp;hl=es&amp;start=3&amp;um=1&amp;itbs=1&amp;tbnid=5wi2K7IzaCSKNM:&amp;tbnh=114&amp;tbnw=116&amp;prev=/images?q=logo+cerveceria+modelo&amp;um=1&amp;hl=es&amp;tbs=isch:1" TargetMode="External"/><Relationship Id="rId27" Type="http://schemas.openxmlformats.org/officeDocument/2006/relationships/image" Target="../media/image113.jpeg"/><Relationship Id="rId30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ge@idtgr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entas@idtgr.com.mx" TargetMode="External"/><Relationship Id="rId4" Type="http://schemas.openxmlformats.org/officeDocument/2006/relationships/hyperlink" Target="http://www.idtgr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mx/imgres?imgurl=http://www.coetena.com/Images/Cables/LOGO%20CONDUMEX.jpg&amp;imgrefurl=http://www.coetena.com/Productos.html&amp;usg=__SNA3or8i16OglfwxJEBHtlwVTn8=&amp;h=1049&amp;w=1417&amp;sz=85&amp;hl=es&amp;start=1&amp;itbs=1&amp;tbnid=zVtoUNvJgIz_TM:&amp;tbnh=111&amp;tbnw=150&amp;prev=/images?q=Logo+Condumex&amp;hl=es&amp;gbv=2&amp;tbs=isch:1" TargetMode="External"/><Relationship Id="rId13" Type="http://schemas.openxmlformats.org/officeDocument/2006/relationships/image" Target="../media/image19.jpeg"/><Relationship Id="rId18" Type="http://schemas.openxmlformats.org/officeDocument/2006/relationships/hyperlink" Target="http://images.google.com.mx/imgres?imgurl=http://www.insideindianabusiness.com/images/news/logos/SuperiorEssexlogo.jpg&amp;imgrefurl=http://www.insideindianabusiness.com/newsitem_dd.asp?ID=35264&amp;usg=__EmBZsfWnBQSISBTBHslEURMxNbk=&amp;h=206&amp;w=306&amp;sz=16&amp;hl=es&amp;start=8&amp;um=1&amp;itbs=1&amp;tbnid=Ut9qGbb_BO6L1M:&amp;tbnh=79&amp;tbnw=117&amp;prev=/images?q=Logo+superior+exxes&amp;um=1&amp;hl=es&amp;gbv=2&amp;tbs=isch:1" TargetMode="External"/><Relationship Id="rId26" Type="http://schemas.openxmlformats.org/officeDocument/2006/relationships/hyperlink" Target="http://images.google.com.mx/imgres?imgurl=http://reliablecomm.net/images/leviton_logo.gif&amp;imgrefurl=http://reliablecomm.net/products.html&amp;usg=__StCFUzFVCxfsDOMIUaIboPkNDRU=&amp;h=271&amp;w=431&amp;sz=43&amp;hl=es&amp;start=6&amp;itbs=1&amp;tbnid=-1jhwBTWeQt2RM:&amp;tbnh=79&amp;tbnw=126&amp;prev=/images?q=logo+leviton&amp;hl=es&amp;gbv=2&amp;tbs=isch:1" TargetMode="External"/><Relationship Id="rId3" Type="http://schemas.openxmlformats.org/officeDocument/2006/relationships/image" Target="../media/image13.jpeg"/><Relationship Id="rId21" Type="http://schemas.openxmlformats.org/officeDocument/2006/relationships/image" Target="../media/image24.png"/><Relationship Id="rId34" Type="http://schemas.openxmlformats.org/officeDocument/2006/relationships/image" Target="../media/image33.jpeg"/><Relationship Id="rId7" Type="http://schemas.openxmlformats.org/officeDocument/2006/relationships/image" Target="../media/image16.jpeg"/><Relationship Id="rId12" Type="http://schemas.openxmlformats.org/officeDocument/2006/relationships/hyperlink" Target="http://images.google.com.mx/imgres?imgurl=http://www.rittal-corp.com/company/news/media/gallery/colorlogosquare.bmp&amp;imgrefurl=http://www.rittal-corp.com/company/news/gallery.cfm&amp;usg=__mJLsc3ShAfEbWuxlE1k9uf9HESg=&amp;h=350&amp;w=226&amp;sz=233&amp;hl=es&amp;start=2&amp;itbs=1&amp;tbnid=PrMI6WQYoGDzIM:&amp;tbnh=120&amp;tbnw=77&amp;prev=/images?q=Logo+Rittal&amp;hl=es&amp;gbv=2&amp;tbs=isch:1" TargetMode="External"/><Relationship Id="rId17" Type="http://schemas.openxmlformats.org/officeDocument/2006/relationships/image" Target="../media/image21.jpeg"/><Relationship Id="rId25" Type="http://schemas.openxmlformats.org/officeDocument/2006/relationships/image" Target="../media/image26.png"/><Relationship Id="rId33" Type="http://schemas.openxmlformats.org/officeDocument/2006/relationships/image" Target="../media/image32.jpeg"/><Relationship Id="rId2" Type="http://schemas.openxmlformats.org/officeDocument/2006/relationships/hyperlink" Target="http://www.google.com/imgres?imgurl=http://www.tel-conn.com/images/ADC_logo-1.png&amp;imgrefurl=http://www.tel-conn.com/Copper%20Cable.htm&amp;usg=__fdCk-5eDScmFl24ypCGY1ol9LfM=&amp;h=499&amp;w=500&amp;sz=36&amp;hl=es&amp;start=15&amp;itbs=1&amp;tbnid=Y7T1YwWordY_qM:&amp;tbnh=130&amp;tbnw=130&amp;prev=/images?q=logo+adc&amp;hl=es&amp;gbv=2&amp;tbs=isch:1" TargetMode="External"/><Relationship Id="rId16" Type="http://schemas.openxmlformats.org/officeDocument/2006/relationships/hyperlink" Target="http://images.google.com.mx/imgres?imgurl=http://www.dmrolnix.com/Logo%20Rymco2.JPG&amp;imgrefurl=http://www.dmrolnix.com/Productos.html&amp;usg=___Hr7NR3WykCFlWkEsEbCgJ0cED8=&amp;h=143&amp;w=119&amp;sz=6&amp;hl=es&amp;start=1&amp;um=1&amp;itbs=1&amp;tbnid=g0XSztAo5dRldM:&amp;tbnh=94&amp;tbnw=78&amp;prev=/images?q=Logo+Rymco&amp;um=1&amp;hl=es&amp;gbv=2&amp;tbs=isch:1" TargetMode="External"/><Relationship Id="rId20" Type="http://schemas.openxmlformats.org/officeDocument/2006/relationships/image" Target="../media/image23.pn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mx/imgres?imgurl=http://www.kiarallyraid.com/assets/images/3M-logo.jpg&amp;imgrefurl=http://www.kiarallyraid.com/body_index.html&amp;usg=__q9zSo8FNGaT_vukUxVrLGra2Zx8=&amp;h=349&amp;w=663&amp;sz=36&amp;hl=es&amp;start=1&amp;itbs=1&amp;tbnid=DcvOLQH8eQG6GM:&amp;tbnh=73&amp;tbnw=138&amp;prev=/images?q=Logo+3M&amp;hl=es&amp;gbv=2&amp;tbs=isch:1" TargetMode="External"/><Relationship Id="rId11" Type="http://schemas.openxmlformats.org/officeDocument/2006/relationships/image" Target="../media/image18.jpeg"/><Relationship Id="rId24" Type="http://schemas.openxmlformats.org/officeDocument/2006/relationships/hyperlink" Target="http://besco.com.mx/index.html" TargetMode="External"/><Relationship Id="rId32" Type="http://schemas.openxmlformats.org/officeDocument/2006/relationships/image" Target="../media/image31.jpeg"/><Relationship Id="rId5" Type="http://schemas.openxmlformats.org/officeDocument/2006/relationships/image" Target="../media/image15.png"/><Relationship Id="rId15" Type="http://schemas.openxmlformats.org/officeDocument/2006/relationships/image" Target="../media/image20.jpeg"/><Relationship Id="rId23" Type="http://schemas.openxmlformats.org/officeDocument/2006/relationships/image" Target="../media/image25.jpeg"/><Relationship Id="rId28" Type="http://schemas.openxmlformats.org/officeDocument/2006/relationships/hyperlink" Target="http://images.google.com.mx/imgres?imgurl=http://www.ascendgroup.com/hoffman%20logo1a.jpg&amp;imgrefurl=http://www.ascendgroup.com/mfr.htm&amp;usg=__umg12l1Hv1Rsyaa1lbnIR5a5H5A=&amp;h=219&amp;w=857&amp;sz=95&amp;hl=es&amp;start=4&amp;itbs=1&amp;tbnid=2Q-V67jNuwtOIM:&amp;tbnh=37&amp;tbnw=145&amp;prev=/images?q=logo+hoffman&amp;hl=es&amp;gbv=2&amp;tbs=isch:1" TargetMode="External"/><Relationship Id="rId10" Type="http://schemas.openxmlformats.org/officeDocument/2006/relationships/hyperlink" Target="http://images.google.com.mx/imgres?imgurl=http://redesintegrales.com/imagenes/north%20logo.jpg&amp;imgrefurl=http://redesintegrales.com/menunorth.html&amp;usg=__yxyV6SXGbDJ7s81ZHOqj1UpSxcE=&amp;h=264&amp;w=500&amp;sz=98&amp;hl=es&amp;start=12&amp;itbs=1&amp;tbnid=cvs4RgumEo1SlM:&amp;tbnh=69&amp;tbnw=130&amp;prev=/images?q=Logo+North&amp;hl=es&amp;gbv=2&amp;tbs=isch:1" TargetMode="External"/><Relationship Id="rId19" Type="http://schemas.openxmlformats.org/officeDocument/2006/relationships/image" Target="../media/image22.jpeg"/><Relationship Id="rId31" Type="http://schemas.openxmlformats.org/officeDocument/2006/relationships/image" Target="../media/image30.jpeg"/><Relationship Id="rId4" Type="http://schemas.openxmlformats.org/officeDocument/2006/relationships/image" Target="../media/image14.png"/><Relationship Id="rId9" Type="http://schemas.openxmlformats.org/officeDocument/2006/relationships/image" Target="../media/image17.jpeg"/><Relationship Id="rId14" Type="http://schemas.openxmlformats.org/officeDocument/2006/relationships/hyperlink" Target="http://images.google.com.mx/imgres?imgurl=http://www.keysca.com/images/Logo%20Bticino%20www.bticino.com.ve.JPG&amp;imgrefurl=http://www.keysca.com/&amp;usg=__H8wbO3CmQL56y76nejLHF_D7EXw=&amp;h=177&amp;w=390&amp;sz=12&amp;hl=es&amp;start=4&amp;um=1&amp;itbs=1&amp;tbnid=NbWoFmwKMLHAGM:&amp;tbnh=56&amp;tbnw=123&amp;prev=/images?q=bticino+logo&amp;um=1&amp;hl=es&amp;gbv=2&amp;tbs=isch:1" TargetMode="External"/><Relationship Id="rId22" Type="http://schemas.openxmlformats.org/officeDocument/2006/relationships/hyperlink" Target="http://images.google.com.mx/imgres?imgurl=http://www.tecnologias.com.mx/images/logo_faragauss.jpg&amp;imgrefurl=http://www.tecnologias.com.mx/energia/tierra_fisica.html&amp;usg=__eBQknm-KMtntBg23Wflv7jJ8bwA=&amp;h=225&amp;w=157&amp;sz=26&amp;hl=es&amp;start=1&amp;um=1&amp;itbs=1&amp;tbnid=7cf0D1eNfJ0z2M:&amp;tbnh=108&amp;tbnw=75&amp;prev=/images?q=logo+faragauss&amp;um=1&amp;hl=es&amp;lr=&amp;sa=N&amp;rlz=1G1GGLQ_ESMX350&amp;tbs=isch:1" TargetMode="External"/><Relationship Id="rId27" Type="http://schemas.openxmlformats.org/officeDocument/2006/relationships/image" Target="../media/image27.jpeg"/><Relationship Id="rId30" Type="http://schemas.openxmlformats.org/officeDocument/2006/relationships/image" Target="../media/image29.png"/><Relationship Id="rId35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http://images.google.com.mx/imgres?imgurl=http://www.synetcom.com.mx/synetcomshop2/catalog/images/polycom-vtx-1000EX.jpg&amp;imgrefurl=http://www.synetcom.com.mx/synetcomshop2/catalog/index.php?cPath=48_45_46_64&amp;usg=__-QAQBiUs9OESpOEBAonuMzu8pbs=&amp;h=380&amp;w=400&amp;sz=17&amp;hl=es&amp;start=9&amp;um=1&amp;itbs=1&amp;tbnid=ireODxe-4u3w6M:&amp;tbnh=118&amp;tbnw=124&amp;prev=/images?q=polycom&amp;um=1&amp;hl=es&amp;lr=&amp;rlz=1G1GGLQ_ESMX350&amp;tbs=isch: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gif"/><Relationship Id="rId5" Type="http://schemas.openxmlformats.org/officeDocument/2006/relationships/image" Target="../media/image47.png"/><Relationship Id="rId10" Type="http://schemas.openxmlformats.org/officeDocument/2006/relationships/image" Target="../media/image52.gif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2928926" y="5857892"/>
            <a:ext cx="7786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s-MX" b="1" dirty="0" smtClean="0"/>
              <a:t>INFRAESTRUCTURAS DIVERSAS  Y  </a:t>
            </a:r>
          </a:p>
          <a:p>
            <a:pPr algn="ctr"/>
            <a:r>
              <a:rPr lang="es-MX" b="1" dirty="0" smtClean="0"/>
              <a:t> TELECOMUNICACIONES, S.A. DE C.V.</a:t>
            </a:r>
            <a:endParaRPr lang="es-ES" b="1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0" y="784206"/>
            <a:ext cx="91440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" name="6 Imagen" descr="LOGO IDT-1  2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3" y="1928802"/>
            <a:ext cx="6929487" cy="21641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Marcador de contenido"/>
          <p:cNvSpPr>
            <a:spLocks noGrp="1"/>
          </p:cNvSpPr>
          <p:nvPr>
            <p:ph idx="1"/>
          </p:nvPr>
        </p:nvSpPr>
        <p:spPr>
          <a:xfrm>
            <a:off x="200025" y="1500174"/>
            <a:ext cx="4014788" cy="4389438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AR" sz="1800" dirty="0" smtClean="0">
                <a:latin typeface="Arial" charset="0"/>
                <a:cs typeface="Arial" charset="0"/>
              </a:rPr>
              <a:t>    </a:t>
            </a:r>
            <a:r>
              <a:rPr lang="es-AR" sz="1600" b="1" dirty="0" smtClean="0">
                <a:latin typeface="Arial" charset="0"/>
                <a:cs typeface="Arial" charset="0"/>
              </a:rPr>
              <a:t>SEGURIDAD INFORMATICA: </a:t>
            </a:r>
            <a:r>
              <a:rPr lang="es-AR" sz="1600" dirty="0" smtClean="0">
                <a:latin typeface="Arial" charset="0"/>
                <a:cs typeface="Arial" charset="0"/>
              </a:rPr>
              <a:t>Hoy en día la información se ha convertido en un activo para cualquier empresa o institución, por lo que la seguridad informática se ha convertido en una inversión que le ayuda a la empresa a proteger sus inversiones en informática y comunicaciones.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s-AR" sz="16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s-MX" sz="1600" dirty="0" smtClean="0">
                <a:latin typeface="Arial" charset="0"/>
                <a:cs typeface="Arial" charset="0"/>
              </a:rPr>
              <a:t>Firewall</a:t>
            </a:r>
          </a:p>
          <a:p>
            <a:pPr algn="just">
              <a:lnSpc>
                <a:spcPct val="90000"/>
              </a:lnSpc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s-MX" sz="1600" dirty="0" err="1" smtClean="0">
                <a:latin typeface="Arial" charset="0"/>
                <a:cs typeface="Arial" charset="0"/>
              </a:rPr>
              <a:t>Antispam</a:t>
            </a:r>
            <a:endParaRPr lang="es-MX" sz="16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s-ES" sz="1600" dirty="0" smtClean="0">
                <a:latin typeface="Arial" charset="0"/>
                <a:cs typeface="Arial" charset="0"/>
              </a:rPr>
              <a:t>Web </a:t>
            </a:r>
            <a:r>
              <a:rPr lang="es-ES" sz="1600" dirty="0" err="1" smtClean="0">
                <a:latin typeface="Arial" charset="0"/>
                <a:cs typeface="Arial" charset="0"/>
              </a:rPr>
              <a:t>Filtering</a:t>
            </a:r>
            <a:r>
              <a:rPr lang="es-ES" sz="1600" dirty="0" smtClean="0">
                <a:latin typeface="Arial" charset="0"/>
                <a:cs typeface="Arial" charset="0"/>
              </a:rPr>
              <a:t> </a:t>
            </a:r>
            <a:endParaRPr lang="es-MX" sz="1600" dirty="0" smtClean="0">
              <a:latin typeface="Arial" charset="0"/>
              <a:cs typeface="Arial" charset="0"/>
            </a:endParaRPr>
          </a:p>
          <a:p>
            <a:pPr algn="just">
              <a:lnSpc>
                <a:spcPct val="90000"/>
              </a:lnSpc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s-MX" sz="1600" dirty="0" smtClean="0">
                <a:latin typeface="Arial" charset="0"/>
                <a:cs typeface="Arial" charset="0"/>
              </a:rPr>
              <a:t>Antivirus</a:t>
            </a:r>
          </a:p>
          <a:p>
            <a:pPr algn="just">
              <a:lnSpc>
                <a:spcPct val="90000"/>
              </a:lnSpc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s-MX" sz="1600" dirty="0" err="1" smtClean="0">
                <a:latin typeface="Arial" charset="0"/>
                <a:cs typeface="Arial" charset="0"/>
              </a:rPr>
              <a:t>VPN´s</a:t>
            </a:r>
            <a:endParaRPr lang="es-ES" sz="1600" dirty="0" smtClean="0">
              <a:latin typeface="Arial" charset="0"/>
              <a:cs typeface="Arial" charset="0"/>
            </a:endParaRPr>
          </a:p>
        </p:txBody>
      </p:sp>
      <p:sp>
        <p:nvSpPr>
          <p:cNvPr id="4" name="1 Título"/>
          <p:cNvSpPr txBox="1">
            <a:spLocks noChangeArrowheads="1"/>
          </p:cNvSpPr>
          <p:nvPr/>
        </p:nvSpPr>
        <p:spPr bwMode="auto">
          <a:xfrm>
            <a:off x="414338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 anchorCtr="1"/>
          <a:lstStyle/>
          <a:p>
            <a:pPr algn="ctr"/>
            <a:r>
              <a:rPr lang="es-MX" sz="3600" b="1" dirty="0"/>
              <a:t>SEGURIDAD </a:t>
            </a:r>
            <a:endParaRPr lang="es-ES" sz="3600" b="1" dirty="0"/>
          </a:p>
        </p:txBody>
      </p:sp>
      <p:sp>
        <p:nvSpPr>
          <p:cNvPr id="5" name="1 Marcador de contenido"/>
          <p:cNvSpPr txBox="1">
            <a:spLocks noChangeArrowheads="1"/>
          </p:cNvSpPr>
          <p:nvPr/>
        </p:nvSpPr>
        <p:spPr bwMode="auto">
          <a:xfrm>
            <a:off x="4486275" y="1500174"/>
            <a:ext cx="4300538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 algn="just"/>
            <a:r>
              <a:rPr lang="es-AR" sz="1600" dirty="0">
                <a:solidFill>
                  <a:srgbClr val="000000"/>
                </a:solidFill>
              </a:rPr>
              <a:t>    </a:t>
            </a:r>
            <a:r>
              <a:rPr lang="es-AR" sz="1600" b="1" dirty="0">
                <a:solidFill>
                  <a:srgbClr val="000000"/>
                </a:solidFill>
              </a:rPr>
              <a:t>SEGURIDAD FISICA: </a:t>
            </a:r>
            <a:r>
              <a:rPr lang="es-AR" sz="1600" dirty="0">
                <a:solidFill>
                  <a:srgbClr val="000000"/>
                </a:solidFill>
              </a:rPr>
              <a:t>Indispensable hoy en día contar con las condiciones optimas para la operación de los equipos de Telecomunicaciones, como la seguridad e integridad física de las personas que trabajan en las empresas.</a:t>
            </a:r>
          </a:p>
          <a:p>
            <a:pPr marL="271463" indent="-271463" algn="just">
              <a:buClr>
                <a:srgbClr val="0070C0"/>
              </a:buClr>
            </a:pPr>
            <a:endParaRPr lang="es-MX" sz="1600" dirty="0">
              <a:solidFill>
                <a:srgbClr val="000000"/>
              </a:solidFill>
            </a:endParaRPr>
          </a:p>
          <a:p>
            <a:pPr marL="271463" indent="-271463" algn="just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</a:rPr>
              <a:t>CCTV</a:t>
            </a:r>
          </a:p>
          <a:p>
            <a:pPr marL="271463" indent="-271463" algn="just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</a:rPr>
              <a:t>Controles de Accesos</a:t>
            </a:r>
          </a:p>
          <a:p>
            <a:pPr marL="271463" indent="-271463" algn="just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</a:rPr>
              <a:t>Regulación de energía</a:t>
            </a:r>
          </a:p>
          <a:p>
            <a:pPr marL="271463" indent="-271463" algn="just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</a:rPr>
              <a:t>Respaldos de energía</a:t>
            </a:r>
          </a:p>
          <a:p>
            <a:pPr marL="271463" indent="-271463" algn="just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</a:rPr>
              <a:t>Tierras Físicas</a:t>
            </a:r>
          </a:p>
          <a:p>
            <a:pPr marL="271463" indent="-271463" algn="just">
              <a:buClr>
                <a:srgbClr val="0070C0"/>
              </a:buClr>
              <a:buSzPct val="125000"/>
              <a:buFont typeface="Arial" pitchFamily="34" charset="0"/>
              <a:buChar char="•"/>
            </a:pPr>
            <a:r>
              <a:rPr lang="es-MX" sz="1600" dirty="0">
                <a:solidFill>
                  <a:srgbClr val="000000"/>
                </a:solidFill>
              </a:rPr>
              <a:t>Pararrayos</a:t>
            </a:r>
          </a:p>
        </p:txBody>
      </p:sp>
      <p:pic>
        <p:nvPicPr>
          <p:cNvPr id="6" name="Picture 6" descr="http://common.ziffdavisinternet.com/util_get_image/10/0,1425,i=107759,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3776674"/>
            <a:ext cx="12827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www.diisa.com.mx/sistema-terra-gaus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643446"/>
            <a:ext cx="114300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http://tbn3.google.com/images?q=tbn:yK4DgfmSYdpSZM:http://www.officemax.com.mx/store/images/products/47138.jpg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5072074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Erik\Mis documentos\Mis imágenes\Presentacion\seguridad%20informatic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5951" y="3714752"/>
            <a:ext cx="9429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13 Conector recto"/>
          <p:cNvCxnSpPr/>
          <p:nvPr/>
        </p:nvCxnSpPr>
        <p:spPr>
          <a:xfrm>
            <a:off x="71406" y="1285860"/>
            <a:ext cx="9001156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000760" y="6345816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           www.idtgr.com</a:t>
            </a:r>
            <a:endParaRPr lang="es-ES" sz="1600" b="1" dirty="0"/>
          </a:p>
        </p:txBody>
      </p:sp>
      <p:pic>
        <p:nvPicPr>
          <p:cNvPr id="15" name="14 Imagen" descr="1277402948_101669925_6-CABLEADO-ESTRUCTURADO-ELECTRICIDAD-TELEFONIA-SEGURIDAD-COMPUTO-E-INFORMATICA-Peru-127740294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44" y="3143248"/>
            <a:ext cx="1619848" cy="1715584"/>
          </a:xfrm>
          <a:prstGeom prst="rect">
            <a:avLst/>
          </a:prstGeom>
        </p:spPr>
      </p:pic>
      <p:pic>
        <p:nvPicPr>
          <p:cNvPr id="11266" name="Picture 2" descr="http://t0.gstatic.com/images?q=tbn:ANd9GcTaYoxWc5i-1KTbjD1WXZRDwPpKI7gt0g2i9xdbrAGU3RayI1cuBg"/>
          <p:cNvPicPr>
            <a:picLocks noChangeAspect="1" noChangeArrowheads="1"/>
          </p:cNvPicPr>
          <p:nvPr/>
        </p:nvPicPr>
        <p:blipFill>
          <a:blip r:embed="rId8"/>
          <a:srcRect l="11278" t="3947" r="21052" b="5263"/>
          <a:stretch>
            <a:fillRect/>
          </a:stretch>
        </p:blipFill>
        <p:spPr bwMode="auto">
          <a:xfrm>
            <a:off x="1643042" y="5000636"/>
            <a:ext cx="1214446" cy="11638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42908" y="198438"/>
            <a:ext cx="9715568" cy="1143000"/>
          </a:xfrm>
        </p:spPr>
        <p:txBody>
          <a:bodyPr anchorCtr="1">
            <a:noAutofit/>
          </a:bodyPr>
          <a:lstStyle/>
          <a:p>
            <a:r>
              <a:rPr lang="es-MX" sz="36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EQUIPOS ACTIVOS</a:t>
            </a:r>
            <a:br>
              <a:rPr lang="es-MX" sz="36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es-MX" sz="36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&amp; SEGURIDAD</a:t>
            </a:r>
            <a:endParaRPr lang="es-ES" sz="3600" b="1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267" name="Picture 4" descr="http://rad.com/realcommerce-rad-v7-dpm/common/styles/Images/logo/rad-logo.gif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929198"/>
            <a:ext cx="15716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1" descr="http://t2.gstatic.com/images?q=tbn:0kjmDJTQDs-vWM:http://www.todored.cl/voip/images/stories/LinksysLogo_Black_Tagline.jpg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2500306"/>
            <a:ext cx="1587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3" descr="http://t1.gstatic.com/images?q=tbn:CV9lXAcgG-5xzM:http://nuddin.files.wordpress.com/2009/04/logo_mikrotik1.jpg">
            <a:hlinkClick r:id="rId6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1500174"/>
            <a:ext cx="12239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7" descr="http://t3.gstatic.com/images?q=tbn:mTpPb1EfUQPXSM:http://www.cccmn.com/pictures/allied-telesis/allied-telesis-logo.gif">
            <a:hlinkClick r:id="rId8"/>
          </p:cNvPr>
          <p:cNvPicPr>
            <a:picLocks noChangeAspect="1"/>
          </p:cNvPicPr>
          <p:nvPr/>
        </p:nvPicPr>
        <p:blipFill>
          <a:blip r:embed="rId9"/>
          <a:srcRect l="1931" t="13538" r="2416" b="14409"/>
          <a:stretch>
            <a:fillRect/>
          </a:stretch>
        </p:blipFill>
        <p:spPr bwMode="auto">
          <a:xfrm>
            <a:off x="500034" y="4000504"/>
            <a:ext cx="157163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71775" y="1428736"/>
            <a:ext cx="16478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4" descr="http://t3.gstatic.com/images?q=tbn:oH-XfhVARl9lHM:http://www.safety-technologies.net/assets/attachments/image/Pelco%2520Logo(1).jpg">
            <a:hlinkClick r:id="rId11"/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88125" y="1500174"/>
            <a:ext cx="11525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6" descr="http://t0.gstatic.com/images?q=tbn:8DwE9BJtEhX1sM:http://www.vortexip.es/logos/VIVOTEK_Logo.png">
            <a:hlinkClick r:id="rId13"/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48488" y="4652963"/>
            <a:ext cx="1779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20" descr="http://t3.gstatic.com/images?q=tbn:_r-LJGBT6kH-iM:http://djsmmnc.net/bisdakworld.com/ups/images/390px-APC-logo.svg.png">
            <a:hlinkClick r:id="rId15"/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000628" y="3805246"/>
            <a:ext cx="1500188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86050" y="3286124"/>
            <a:ext cx="16065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3"/>
          <p:cNvPicPr>
            <a:picLocks noChangeAspect="1" noChangeArrowheads="1"/>
          </p:cNvPicPr>
          <p:nvPr/>
        </p:nvPicPr>
        <p:blipFill>
          <a:blip r:embed="rId18"/>
          <a:srcRect l="1794" b="11237"/>
          <a:stretch>
            <a:fillRect/>
          </a:stretch>
        </p:blipFill>
        <p:spPr bwMode="auto">
          <a:xfrm>
            <a:off x="500034" y="1428736"/>
            <a:ext cx="1857388" cy="252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Documents and Settings\esaldana\Mis documentos\Mis imágenes\MARCAS\LOGO_TOTAL_GROUND_HR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82489" y="4000504"/>
            <a:ext cx="1148939" cy="429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283" name="il_fi" descr="http://www.sistemasnonex.com/tienda/images/avtech_logo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429520" y="4214818"/>
            <a:ext cx="114298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il_fi" descr="http://www.celularis.com/wp-content/uploads/2010/06/samsung_logo1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857750" y="5715016"/>
            <a:ext cx="15938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il_fi" descr="http://www.acosa.com.mx/Images/ImagesServicios/Certificacion/Bosch-Logo2.pn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000892" y="2786058"/>
            <a:ext cx="18319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il_fi" descr="http://www.quanticsoluciones.com/siPlanes_archivos/Geovision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858148" y="1785926"/>
            <a:ext cx="10795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24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929188" y="4857760"/>
            <a:ext cx="14795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25 Conector recto"/>
          <p:cNvCxnSpPr/>
          <p:nvPr/>
        </p:nvCxnSpPr>
        <p:spPr>
          <a:xfrm>
            <a:off x="142844" y="1357298"/>
            <a:ext cx="8929718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6000760" y="6345816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           www.idtgr.com</a:t>
            </a:r>
            <a:endParaRPr lang="es-ES" sz="1600" b="1" dirty="0"/>
          </a:p>
        </p:txBody>
      </p:sp>
      <p:pic>
        <p:nvPicPr>
          <p:cNvPr id="10242" name="Picture 2" descr="http://1.bp.blogspot.com/_5-jAf2VrC9M/TCT2pE96tVI/AAAAAAAAAAM/mIUD66hCZEI/s1600/logo+Quaddrix.jpg"/>
          <p:cNvPicPr>
            <a:picLocks noChangeAspect="1" noChangeArrowheads="1"/>
          </p:cNvPicPr>
          <p:nvPr/>
        </p:nvPicPr>
        <p:blipFill>
          <a:blip r:embed="rId25" cstate="print"/>
          <a:srcRect r="6249" b="-1228"/>
          <a:stretch>
            <a:fillRect/>
          </a:stretch>
        </p:blipFill>
        <p:spPr bwMode="auto">
          <a:xfrm>
            <a:off x="6715140" y="5643578"/>
            <a:ext cx="2214578" cy="541341"/>
          </a:xfrm>
          <a:prstGeom prst="rect">
            <a:avLst/>
          </a:prstGeom>
          <a:noFill/>
        </p:spPr>
      </p:pic>
      <p:pic>
        <p:nvPicPr>
          <p:cNvPr id="10244" name="Picture 4" descr="http://itee.uq.edu.au/~aupec/aupec03/images/powerware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572000" y="2824673"/>
            <a:ext cx="2214578" cy="675765"/>
          </a:xfrm>
          <a:prstGeom prst="rect">
            <a:avLst/>
          </a:prstGeom>
          <a:noFill/>
        </p:spPr>
      </p:pic>
      <p:pic>
        <p:nvPicPr>
          <p:cNvPr id="10246" name="Picture 6" descr="http://www.axxessid.com/HID_logo_web_link.gif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786050" y="5286388"/>
            <a:ext cx="1428760" cy="787142"/>
          </a:xfrm>
          <a:prstGeom prst="rect">
            <a:avLst/>
          </a:prstGeom>
          <a:noFill/>
        </p:spPr>
      </p:pic>
      <p:pic>
        <p:nvPicPr>
          <p:cNvPr id="10248" name="Picture 8" descr="http://www.telpacific.com.mx/Imagenes/faragauss.jp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357422" y="4572008"/>
            <a:ext cx="2185986" cy="659266"/>
          </a:xfrm>
          <a:prstGeom prst="rect">
            <a:avLst/>
          </a:prstGeom>
          <a:noFill/>
        </p:spPr>
      </p:pic>
      <p:pic>
        <p:nvPicPr>
          <p:cNvPr id="10250" name="Picture 10" descr="http://www.totalconect.com.mx/images/logotipos/icantek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358082" y="3286131"/>
            <a:ext cx="1495425" cy="1000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fotos para pag web\WIRELESS\if_interface_wireless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357694"/>
            <a:ext cx="2388199" cy="1757354"/>
          </a:xfrm>
          <a:prstGeom prst="rect">
            <a:avLst/>
          </a:prstGeom>
          <a:noFill/>
        </p:spPr>
      </p:pic>
      <p:sp>
        <p:nvSpPr>
          <p:cNvPr id="3" name="9 CuadroTexto"/>
          <p:cNvSpPr txBox="1">
            <a:spLocks noChangeArrowheads="1"/>
          </p:cNvSpPr>
          <p:nvPr/>
        </p:nvSpPr>
        <p:spPr bwMode="auto">
          <a:xfrm>
            <a:off x="357188" y="1428736"/>
            <a:ext cx="4429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600" dirty="0">
                <a:solidFill>
                  <a:srgbClr val="000000"/>
                </a:solidFill>
              </a:rPr>
              <a:t>Estos equipo permiten unir de forma inalámbrica oficinas, sucursales e inclusive entidades.</a:t>
            </a:r>
          </a:p>
          <a:p>
            <a:endParaRPr lang="es-MX" sz="1600" dirty="0">
              <a:solidFill>
                <a:srgbClr val="000000"/>
              </a:solidFill>
            </a:endParaRPr>
          </a:p>
          <a:p>
            <a:r>
              <a:rPr lang="es-MX" sz="1600" b="1" dirty="0">
                <a:solidFill>
                  <a:srgbClr val="000000"/>
                </a:solidFill>
              </a:rPr>
              <a:t>Aplicaciones:</a:t>
            </a:r>
          </a:p>
          <a:p>
            <a:pPr>
              <a:buClr>
                <a:srgbClr val="0070C0"/>
              </a:buClr>
              <a:buSzPct val="100000"/>
              <a:buFont typeface="Arial" charset="0"/>
              <a:buChar char="•"/>
            </a:pPr>
            <a:r>
              <a:rPr lang="es-MX" sz="1600" dirty="0">
                <a:solidFill>
                  <a:srgbClr val="000000"/>
                </a:solidFill>
              </a:rPr>
              <a:t>Enlaces Punto a Punto </a:t>
            </a:r>
            <a:r>
              <a:rPr lang="es-MX" sz="1600" dirty="0" err="1">
                <a:solidFill>
                  <a:srgbClr val="000000"/>
                </a:solidFill>
              </a:rPr>
              <a:t>PtP</a:t>
            </a:r>
            <a:r>
              <a:rPr lang="es-MX" sz="1600" dirty="0">
                <a:solidFill>
                  <a:srgbClr val="000000"/>
                </a:solidFill>
              </a:rPr>
              <a:t> de 0.1 a 90 Km</a:t>
            </a:r>
          </a:p>
          <a:p>
            <a:pPr>
              <a:buClr>
                <a:srgbClr val="0070C0"/>
              </a:buClr>
              <a:buSzPct val="100000"/>
              <a:buFont typeface="Arial" charset="0"/>
              <a:buChar char="•"/>
            </a:pPr>
            <a:r>
              <a:rPr lang="es-MX" sz="1600" dirty="0">
                <a:solidFill>
                  <a:srgbClr val="000000"/>
                </a:solidFill>
              </a:rPr>
              <a:t>Enlaces Punto </a:t>
            </a:r>
            <a:r>
              <a:rPr lang="es-MX" sz="1600" dirty="0" err="1">
                <a:solidFill>
                  <a:srgbClr val="000000"/>
                </a:solidFill>
              </a:rPr>
              <a:t>multi</a:t>
            </a:r>
            <a:r>
              <a:rPr lang="es-MX" sz="1600" dirty="0">
                <a:solidFill>
                  <a:srgbClr val="000000"/>
                </a:solidFill>
              </a:rPr>
              <a:t> Punto </a:t>
            </a:r>
            <a:r>
              <a:rPr lang="es-MX" sz="1600" dirty="0" err="1">
                <a:solidFill>
                  <a:srgbClr val="000000"/>
                </a:solidFill>
              </a:rPr>
              <a:t>PtMP</a:t>
            </a:r>
            <a:r>
              <a:rPr lang="es-MX" sz="1600" dirty="0">
                <a:solidFill>
                  <a:srgbClr val="000000"/>
                </a:solidFill>
              </a:rPr>
              <a:t> 0.1 a 70 Km</a:t>
            </a:r>
          </a:p>
          <a:p>
            <a:pPr>
              <a:buClr>
                <a:srgbClr val="0070C0"/>
              </a:buClr>
              <a:buSzPct val="100000"/>
              <a:buFont typeface="Arial" charset="0"/>
              <a:buChar char="•"/>
            </a:pPr>
            <a:r>
              <a:rPr lang="es-MX" sz="1600" dirty="0" err="1">
                <a:solidFill>
                  <a:srgbClr val="000000"/>
                </a:solidFill>
              </a:rPr>
              <a:t>WiFi</a:t>
            </a:r>
            <a:endParaRPr lang="es-MX" sz="1600" dirty="0">
              <a:solidFill>
                <a:srgbClr val="000000"/>
              </a:solidFill>
            </a:endParaRPr>
          </a:p>
          <a:p>
            <a:pPr>
              <a:buClr>
                <a:srgbClr val="0070C0"/>
              </a:buClr>
              <a:buSzPct val="100000"/>
              <a:buFont typeface="Arial" charset="0"/>
              <a:buChar char="•"/>
            </a:pPr>
            <a:r>
              <a:rPr lang="es-MX" sz="1600" dirty="0" err="1">
                <a:solidFill>
                  <a:srgbClr val="000000"/>
                </a:solidFill>
              </a:rPr>
              <a:t>Mesh</a:t>
            </a:r>
            <a:endParaRPr lang="es-MX" sz="1600" dirty="0">
              <a:solidFill>
                <a:srgbClr val="000000"/>
              </a:solidFill>
            </a:endParaRPr>
          </a:p>
          <a:p>
            <a:pPr>
              <a:buClr>
                <a:srgbClr val="0070C0"/>
              </a:buClr>
              <a:buSzPct val="100000"/>
              <a:buFont typeface="Arial" charset="0"/>
              <a:buChar char="•"/>
            </a:pPr>
            <a:r>
              <a:rPr lang="es-MX" sz="1600" dirty="0" err="1">
                <a:solidFill>
                  <a:srgbClr val="000000"/>
                </a:solidFill>
              </a:rPr>
              <a:t>AirMax</a:t>
            </a:r>
            <a:endParaRPr lang="es-MX" sz="1600" dirty="0">
              <a:solidFill>
                <a:srgbClr val="000000"/>
              </a:solidFill>
            </a:endParaRPr>
          </a:p>
          <a:p>
            <a:pPr>
              <a:buClr>
                <a:srgbClr val="0070C0"/>
              </a:buClr>
              <a:buSzPct val="100000"/>
              <a:buFont typeface="Arial" charset="0"/>
              <a:buChar char="•"/>
            </a:pPr>
            <a:r>
              <a:rPr lang="es-MX" sz="1600" dirty="0" err="1">
                <a:solidFill>
                  <a:srgbClr val="000000"/>
                </a:solidFill>
              </a:rPr>
              <a:t>WiMax</a:t>
            </a:r>
            <a:endParaRPr lang="es-MX" sz="1600" dirty="0">
              <a:solidFill>
                <a:srgbClr val="000000"/>
              </a:solidFill>
            </a:endParaRPr>
          </a:p>
          <a:p>
            <a:pPr>
              <a:buClr>
                <a:srgbClr val="0070C0"/>
              </a:buClr>
            </a:pPr>
            <a:endParaRPr lang="es-MX" sz="1600" dirty="0">
              <a:solidFill>
                <a:srgbClr val="000000"/>
              </a:solidFill>
            </a:endParaRPr>
          </a:p>
          <a:p>
            <a:pPr>
              <a:buClr>
                <a:srgbClr val="0070C0"/>
              </a:buClr>
            </a:pPr>
            <a:r>
              <a:rPr lang="es-MX" sz="1600" b="1" dirty="0">
                <a:solidFill>
                  <a:srgbClr val="000000"/>
                </a:solidFill>
              </a:rPr>
              <a:t>Funcionalidades:</a:t>
            </a:r>
          </a:p>
          <a:p>
            <a:pPr>
              <a:buClr>
                <a:srgbClr val="0070C0"/>
              </a:buClr>
              <a:buSzPct val="100000"/>
              <a:buFont typeface="Arial" charset="0"/>
              <a:buChar char="•"/>
            </a:pPr>
            <a:r>
              <a:rPr lang="es-MX" sz="1600" dirty="0">
                <a:solidFill>
                  <a:srgbClr val="000000"/>
                </a:solidFill>
              </a:rPr>
              <a:t>Comunicar redes IP</a:t>
            </a:r>
          </a:p>
          <a:p>
            <a:pPr>
              <a:buClr>
                <a:srgbClr val="0070C0"/>
              </a:buClr>
              <a:buSzPct val="100000"/>
              <a:buFont typeface="Arial" charset="0"/>
              <a:buChar char="•"/>
            </a:pPr>
            <a:r>
              <a:rPr lang="es-MX" sz="1600" dirty="0">
                <a:solidFill>
                  <a:srgbClr val="000000"/>
                </a:solidFill>
              </a:rPr>
              <a:t>Telefonía </a:t>
            </a:r>
            <a:r>
              <a:rPr lang="es-MX" sz="1600" dirty="0" err="1">
                <a:solidFill>
                  <a:srgbClr val="000000"/>
                </a:solidFill>
              </a:rPr>
              <a:t>VoIP</a:t>
            </a:r>
            <a:endParaRPr lang="es-MX" sz="1600" dirty="0">
              <a:solidFill>
                <a:srgbClr val="000000"/>
              </a:solidFill>
            </a:endParaRPr>
          </a:p>
          <a:p>
            <a:pPr>
              <a:buClr>
                <a:srgbClr val="0070C0"/>
              </a:buClr>
              <a:buSzPct val="100000"/>
              <a:buFont typeface="Arial" charset="0"/>
              <a:buChar char="•"/>
            </a:pPr>
            <a:r>
              <a:rPr lang="es-MX" sz="1600" dirty="0">
                <a:solidFill>
                  <a:srgbClr val="000000"/>
                </a:solidFill>
              </a:rPr>
              <a:t>CCTV</a:t>
            </a:r>
          </a:p>
          <a:p>
            <a:pPr>
              <a:buClr>
                <a:srgbClr val="0070C0"/>
              </a:buClr>
              <a:buSzPct val="100000"/>
              <a:buFont typeface="Arial" charset="0"/>
              <a:buChar char="•"/>
            </a:pPr>
            <a:r>
              <a:rPr lang="es-MX" sz="1600" dirty="0">
                <a:solidFill>
                  <a:srgbClr val="000000"/>
                </a:solidFill>
              </a:rPr>
              <a:t>Acceso  -  </a:t>
            </a:r>
            <a:r>
              <a:rPr lang="es-MX" sz="1600" dirty="0" err="1">
                <a:solidFill>
                  <a:srgbClr val="000000"/>
                </a:solidFill>
              </a:rPr>
              <a:t>WiFi</a:t>
            </a:r>
            <a:endParaRPr lang="es-MX" sz="1600" dirty="0">
              <a:solidFill>
                <a:srgbClr val="000000"/>
              </a:solidFill>
            </a:endParaRPr>
          </a:p>
          <a:p>
            <a:pPr>
              <a:buClr>
                <a:srgbClr val="0070C0"/>
              </a:buClr>
              <a:buSzPct val="100000"/>
              <a:buFont typeface="Arial" charset="0"/>
              <a:buChar char="•"/>
            </a:pPr>
            <a:r>
              <a:rPr lang="es-MX" sz="1600" dirty="0">
                <a:solidFill>
                  <a:srgbClr val="000000"/>
                </a:solidFill>
              </a:rPr>
              <a:t>Redes MESH</a:t>
            </a:r>
          </a:p>
        </p:txBody>
      </p:sp>
      <p:pic>
        <p:nvPicPr>
          <p:cNvPr id="7" name="Picture 7" descr="C:\Documents and Settings\Erik\Mis documentos\Mis imágenes\Presentacion\wifi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6" y="3000372"/>
            <a:ext cx="135731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Título"/>
          <p:cNvSpPr txBox="1">
            <a:spLocks noGrp="1"/>
          </p:cNvSpPr>
          <p:nvPr>
            <p:ph type="title"/>
          </p:nvPr>
        </p:nvSpPr>
        <p:spPr>
          <a:xfrm>
            <a:off x="590550" y="277798"/>
            <a:ext cx="8229600" cy="1079500"/>
          </a:xfrm>
        </p:spPr>
        <p:txBody>
          <a:bodyPr rtlCol="0" anchorCtr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600" b="1" dirty="0" smtClean="0">
                <a:latin typeface="Arial" charset="0"/>
                <a:cs typeface="Arial" charset="0"/>
              </a:rPr>
              <a:t/>
            </a:r>
            <a:br>
              <a:rPr lang="es-MX" sz="3600" b="1" dirty="0" smtClean="0">
                <a:latin typeface="Arial" charset="0"/>
                <a:cs typeface="Arial" charset="0"/>
              </a:rPr>
            </a:br>
            <a:r>
              <a:rPr lang="es-MX" sz="40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INALAMBRICOS</a:t>
            </a:r>
            <a:r>
              <a:rPr lang="es-MX" sz="3600" b="1" dirty="0" smtClean="0">
                <a:latin typeface="Arial" charset="0"/>
                <a:cs typeface="Arial" charset="0"/>
              </a:rPr>
              <a:t/>
            </a:r>
            <a:br>
              <a:rPr lang="es-MX" sz="3600" b="1" dirty="0" smtClean="0">
                <a:latin typeface="Arial" charset="0"/>
                <a:cs typeface="Arial" charset="0"/>
              </a:rPr>
            </a:br>
            <a:r>
              <a:rPr lang="es-MX" sz="3600" b="1" dirty="0" smtClean="0">
                <a:latin typeface="Arial" charset="0"/>
                <a:cs typeface="Arial" charset="0"/>
              </a:rPr>
              <a:t/>
            </a:r>
            <a:br>
              <a:rPr lang="es-MX" sz="3600" b="1" dirty="0" smtClean="0">
                <a:latin typeface="Arial" charset="0"/>
                <a:cs typeface="Arial" charset="0"/>
              </a:rPr>
            </a:br>
            <a:endParaRPr sz="3600" b="1" smtClean="0">
              <a:latin typeface="Arial" charset="0"/>
              <a:cs typeface="Arial" charset="0"/>
            </a:endParaRPr>
          </a:p>
        </p:txBody>
      </p:sp>
      <p:sp>
        <p:nvSpPr>
          <p:cNvPr id="12297" name="AutoShape 16" descr="data:image/jpg;base64,/9j/4AAQSkZJRgABAQAAAQABAAD/2wBDAAkGBwgHBgkIBwgKCgkLDRYPDQwMDRsUFRAWIB0iIiAdHx8kKDQsJCYxJx8fLT0tMTU3Ojo6Iys/RD84QzQ5Ojf/2wBDAQoKCg0MDRoPDxo3JR8lNzc3Nzc3Nzc3Nzc3Nzc3Nzc3Nzc3Nzc3Nzc3Nzc3Nzc3Nzc3Nzc3Nzc3Nzc3Nzc3Nzf/wAARCACfAOoDASIAAhEBAxEB/8QAGwABAAIDAQEAAAAAAAAAAAAAAAEFAwQGAgf/xABAEAABBAECAwUFBQUFCQAAAAABAAIDBBEFIRIxQQYiUWFxE4GR0fAUI1LB4QcyQqGxMzZDYoMVJTRTcnOCkvH/xAAaAQEAAwEBAQAAAAAAAAAAAAAAAQIDBAUG/8QAJhEBAAICAgIBAwUBAAAAAAAAAAECAxEEIRIxIjJBYQUTI1Ghkf/aAAwDAQACEQMRAD8A+4oiICKEQSihEEooRBKKEQSihEEooRBKKEQSiheX54Tjn0QesjxCZHiuH0vVe1jaFd1rTnWJ+DinErDGQ/YcLcBo579fDKzsn7V2q+muibHXnfLM6yXxcLWsBHACDkjI9/mEHY5HipyFxg1jtS6MvbozGuDXEMcDwnAzjGc5zlueR54wseo6h2rFSg+vWIsOmnFhjIMgASARjfPNmd9h5hB26LwCAFgntxRuMeS6Q8mN3d+ira0QRG2zlSq2nYlNw138Th7ISZdzBzjGysUraLRsSihFYSiIgIiIIREQEREBERAREQEREBERAREQEKIUEcKgNAAx0USSMjaXPc1rRzJKrLWtRM7tdplcds8h+vuWWTNTHG7StWlrelmcDqAtCzqleF/s4uKaXOzIhn+a1W1b18ZtyexiP+G3mR6fNWdWjXqtxDGAerjzPqVlW+TJ9MahfxpX3202xXbY4rLxWi/5cZ7xHmenuVda7QadprhXpsY9xzlwOG/+3Uqe2luWvTr14HgfaJC17S7h4mYORn4LlrETnNBDGva0bNAA+BW1McV7nuVZtt2lHXaM9jhcTDK/GBIMA+QPVXIIK+VQ0Xuex9mVzWR7shjdsD5k810vZvVpK92avfsxipwgVy4k753BPT3rTSjsUUNcDyUoJREQEREEIiICIiAiIgIiICIiAiKCcIJUFa1q9BV/tZBxfgG5VPa1yWQEQtELernbn5Bcubl4sX1T21phvf0vJ7EVdnFLI1rfM81VWdb2xWZ/5ybfALQr0bV13tDxAE/2spPLyCu6emQV8Ox7STq931suaMvJ5H0x41/1r4Ysfudyq4qd2+7jsPc1nRzxv7mq3q0IK27W8UnV7tyVuJhdOLiY8c79z/bK+W1o16hAGFKIupk5H9oABgqAgEcbufoPrp6rh7lu1UqkQy4GcAuGS30PzXc9v/7Cn/1u/oPrmF8/1UYrgjnxfX1spQ86hdttiiiFh3A5uXfiPlxfJZ6L3wVY3xPLdskHdrvUZx9clo6jn7j/ALY+vrPot2Heo0/5Ofjt9ePuQfRewViSzoIfK7JbK5o8ht810i5f9nP93v8AXf8AkuoUJSiIgIiIIREQEREBERAREQEyo5LTvWq0TCyw4EOH7g3J9MKl7xWNzKaxMzqHmzqcEBLATLIObWb49fBVNvULk2QwtiYfwnf4rVsNhefuYRXjB2w45P5BbFatPOAIYiW9Hv2HxXg5+VnzX8Mc9fh30xUpG7f60fZvySWkk81NdkxsD2DXPe3p7PiwffyV9BpA52ZC8/hb3W/NWMUMcTeGJgY0dGjAVsP6XkmfLJOkX5dYjURtp6e3UDvbdFw9Gtbv8VYdFKL3MdPCunDafKdiIvL3tY0ucQAOpVpnXcoelgs2oazOOaRrW+Z3PoqXUe0UbJHQ0uF72DLnE4A9PFeKVypqUfe7zntyWy7kjyK5b8qk7rSe1q12pu1eptviD2bA1rHuwSe87b6/Vcfqm9duOXF+X8vrkvoGo6M2WHhj4zG0kgB2HtPl0cPIrkdT0O5IGx1wyRvGMyZDQ0f5gd2/z8lfDl+Orz2iazCk1L/BPUx8/H3/AKlbsH/CNzzLOX19ei27HZ+3LPGHvijgY3Bn4uIHyA5k+RwtuTRuGsGUJTOA3HA4Br/d0P5ea0/ex715Kuq/Z1/d7/Xf+S6lfPuzNu3o1ERyDnKSYneeOo6rsdP1atdyxjuCUYzG/YrOvJx2t47SsUUAqV0AoKlQRkIKWbtNp0GoW6c5kjNXhEsjm93LgC0DqSeIdF4n7WaTFFblZM+ZlSFs0jo2EjhccDBOxOVty6Fps1x9uSq100ha57i44cW4wSM4yMDfC8R9nNHiZOyOhC1s7GskAB7zW7gc+WUGCHtbo8sDJftBZkZLXtILd989Nsg7dCD1XtvajSXwXJ47BfHUh9tM4MIw3LhtkbnLCMLPZ0HS7VmSxYpRSSyABznA78unLoBnwACgdn9KHth9hh4Zse1bjZ+H8YyOve3/AEQbWn3YNQpQXKzi6GeMSMJGDgrYysFSpBSrthqRNihaSWxsGAMnJwOm5K82rsFZuZXgHo0bkqtrVrG5npMRM+mznZa1u7XrDEsmHdGN3JVU6/fvgihEY4z/ABnH9eX9Vkr6GCeO3KXuO5DSd/U81yW5F79Ya7/M+m0Y617vLBY1axZd7KBpjzyAGXH5JW0mzK7jkIiB5lx4nuV5BWhgYGwxtYPJZQFSOFOSd5rb/H2TObxjVI00q2l1oDxcHG/8Um5W6G4Uou2mOtI1WGFrTb3IiIroEREBY5oWTRmORocx3MFZEUTG+hxuv9kXWHRy05McB7zSMuLfAFUth7qLmNmc9rR3WtDA3DugX0w7rR1DTK11o9szvdHgbhedn4MW7x9Jc1p+sPY0NmPtI/HO4+aspIqeqR+0aQT+No3GPEKp1nRrlaJ7osOa08TZANhjxCp9NvWg82ntlicRhrGsIxg8yuKMmTH8csdLRefutNR06au1zXAlhziVvIHp71XwslrxF9mVrzu6R3j8l0VPWI5W8FscBPU8iD4jol3S43D2tdwYTvjPdPoqXwRaPLH3+C1ImOnOyhl2KRkbzluC1zDyPTde9G0/UZC0NLXzkgyP4ycY8D0V5o/ZhjA11hvsmgkiMOOTnx32XTwQRwMDImNY0dAFvx+Fe3c9QpEMWnw2IazWWZhLJjnj6yttQApXs1iKxqAREVhCEood+SACCM5Wvauw1h94/vHkwDJPoFXaTVusZPHYmeGl/cc0g5G/LwVnDVhhJcxnePN3Mn3qlvL1C0a+7Qc/UrgxG0VIj/E7eQj05BZK+j1o3ccoM8nMvkOVY4wpCpGCszu3a37kx1DyGgbDkpwpRawzERFIIiICIiAiIgIiICIiCC0HmqfUtCgtBzocRvPMfwu9QrlFlkxUyRq0DiNP7L2o5nsL3MYXd5ziDt0AXVUdOgpsa1gLnD+Jx/p4LdRZYeJjxTuPZE6RhSiLqEoiICIiCFyfa7tHLRH2PSpqYuvZlgmkAyfADx9VY9rJJGae2OOy+sZXcPtGAEjbzXy3Uezl+9qAjt3qzW4JiexmS4+fUfEpsdR2S7W3a8/2PtRO0ic5q2WsHA49Wlw28V9Ejc17Q5jg5pGQQdivh9bQnaWx8Nu6ZIXDeCIlrD69fgvsWhH/AHNR6fcM2x5BREp030RFKBERAREQEREBERAREQEREBERAREQEREBERBKIiAiIUFD2t2pwHfaTocdCuJsNP8AtKHbYMOO6fPzx8F2va3epBjpJ09D4bribAB1OucNI4CMkNwefU7fABBoX2/fgYyS3wIPzPux6rsKuvyM0+nVpsAcyBnE948ugXHagPvyA3BLc8IGM+7Jz8cLdsVJbGn131CBYaxoaS/ALfPC4efltjrHjOtodzpfaGGxmO1iN4dguBy0n8letc1wy0gjxXzSrWlhjbFG1g365cXH811OkxXqzCXzBjMZEbt//iw43LvPxtG4/taKzLo0WhS1SC07gD2iQbFuefp4rfXpUvW8fGUCIiuCIiAiIgIiICIiAiIgIiICIiAiIglERAWOdxZE5zWl5AyGt5nyWRCon10OJ1jUJ7cjW2eGFjCXcDxgNPmVSTRSHVYS1pJ4NzxDcb9eZX0W9Qr3GESs73Rw5hcxe0CStI1zGiVg/ddy4Pd0XF55ePExaPI05S3UkdY4SAwHG3CMn0A2PvXRaZpk81eJpaWMDQC9x8v5qzqaXVpj29ksc/GeI/uj5rBd1fbgqZa3kHkbnwwOi5uTlrkiJyf8aeNY7ltk09KaAMumxt1cfkqq5fmtHgceFnMMbyx5rWMmXYkJ4nb5PXxWtbrGdrOGR8bm7EtGct6hefkzzb4x1Cs5N9Qx2rwrTcD45CX7wlnJ23zXQ6V2hlhY2Ow4TAAZwe8Pmqb7O15YJGtkLf3AWDu+ivNO0GSbhksN9kz8IHePyWnHnJ5fxKOkqW4bcfHC8OHXxHqs6w1q0NaPghjDR5dVmX0FPLx+XtIiIrgiIgIiICIiAiIgIiICIiAiIglERAREQQoIB5qcJhRoVeo6RFbbmMmN45dW/BcpqmmWI2GGfMZyCyRu+46grv8AC8SxMmYWSMa5p5grj5HCpl+Uez3L5Zpwul5mtRSukbljGOcAAPFX2m6dav7iLgYDu5xyP1XRs0GoycyEOc3pGTsFZsYGANaAAOQC5cf6fNrfyExDR0/Sa9IAhvHJ+N35LfCnCYXqUx1pGqwCJhMK4ImEwgImEwgImEwgImEwgImEwgImEwgImEwgImEwglERB//Z"/>
          <p:cNvSpPr>
            <a:spLocks noChangeAspect="1" noChangeArrowheads="1"/>
          </p:cNvSpPr>
          <p:nvPr/>
        </p:nvSpPr>
        <p:spPr bwMode="auto">
          <a:xfrm>
            <a:off x="155575" y="-631825"/>
            <a:ext cx="1952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298" name="AutoShape 18" descr="data:image/jpg;base64,/9j/4AAQSkZJRgABAQAAAQABAAD/2wBDAAkGBwgHBgkIBwgKCgkLDRYPDQwMDRsUFRAWIB0iIiAdHx8kKDQsJCYxJx8fLT0tMTU3Ojo6Iys/RD84QzQ5Ojf/2wBDAQoKCg0MDRoPDxo3JR8lNzc3Nzc3Nzc3Nzc3Nzc3Nzc3Nzc3Nzc3Nzc3Nzc3Nzc3Nzc3Nzc3Nzc3Nzc3Nzc3Nzf/wAARCACfAOoDASIAAhEBAxEB/8QAGwABAAIDAQEAAAAAAAAAAAAAAAEFAwQGAgf/xABAEAABBAECAwUFBQUFCQAAAAABAAIDBBEFIRIxQQYiUWFxE4GR0fAUI1LB4QcyQqGxMzZDYoMVJTRTcnOCkvH/xAAaAQEAAwEBAQAAAAAAAAAAAAAAAQIDBAUG/8QAJhEBAAICAgIBAwUBAAAAAAAAAAECAxEEIRIxIjJBYQUTI1Ghkf/aAAwDAQACEQMRAD8A+4oiICKEQSihEEooRBKKEQSihEEooRBKKEQSiheX54Tjn0QesjxCZHiuH0vVe1jaFd1rTnWJ+DinErDGQ/YcLcBo579fDKzsn7V2q+muibHXnfLM6yXxcLWsBHACDkjI9/mEHY5HipyFxg1jtS6MvbozGuDXEMcDwnAzjGc5zlueR54wseo6h2rFSg+vWIsOmnFhjIMgASARjfPNmd9h5hB26LwCAFgntxRuMeS6Q8mN3d+ira0QRG2zlSq2nYlNw138Th7ISZdzBzjGysUraLRsSihFYSiIgIiIIREQEREBERAREQEREBERAREQEKIUEcKgNAAx0USSMjaXPc1rRzJKrLWtRM7tdplcds8h+vuWWTNTHG7StWlrelmcDqAtCzqleF/s4uKaXOzIhn+a1W1b18ZtyexiP+G3mR6fNWdWjXqtxDGAerjzPqVlW+TJ9MahfxpX3202xXbY4rLxWi/5cZ7xHmenuVda7QadprhXpsY9xzlwOG/+3Uqe2luWvTr14HgfaJC17S7h4mYORn4LlrETnNBDGva0bNAA+BW1McV7nuVZtt2lHXaM9jhcTDK/GBIMA+QPVXIIK+VQ0Xuex9mVzWR7shjdsD5k810vZvVpK92avfsxipwgVy4k753BPT3rTSjsUUNcDyUoJREQEREEIiICIiAiIgIiICIiAiKCcIJUFa1q9BV/tZBxfgG5VPa1yWQEQtELernbn5Bcubl4sX1T21phvf0vJ7EVdnFLI1rfM81VWdb2xWZ/5ybfALQr0bV13tDxAE/2spPLyCu6emQV8Ox7STq931suaMvJ5H0x41/1r4Ysfudyq4qd2+7jsPc1nRzxv7mq3q0IK27W8UnV7tyVuJhdOLiY8c79z/bK+W1o16hAGFKIupk5H9oABgqAgEcbufoPrp6rh7lu1UqkQy4GcAuGS30PzXc9v/7Cn/1u/oPrmF8/1UYrgjnxfX1spQ86hdttiiiFh3A5uXfiPlxfJZ6L3wVY3xPLdskHdrvUZx9clo6jn7j/ALY+vrPot2Heo0/5Ofjt9ePuQfRewViSzoIfK7JbK5o8ht810i5f9nP93v8AXf8AkuoUJSiIgIiIIREQEREBERAREQEyo5LTvWq0TCyw4EOH7g3J9MKl7xWNzKaxMzqHmzqcEBLATLIObWb49fBVNvULk2QwtiYfwnf4rVsNhefuYRXjB2w45P5BbFatPOAIYiW9Hv2HxXg5+VnzX8Mc9fh30xUpG7f60fZvySWkk81NdkxsD2DXPe3p7PiwffyV9BpA52ZC8/hb3W/NWMUMcTeGJgY0dGjAVsP6XkmfLJOkX5dYjURtp6e3UDvbdFw9Gtbv8VYdFKL3MdPCunDafKdiIvL3tY0ucQAOpVpnXcoelgs2oazOOaRrW+Z3PoqXUe0UbJHQ0uF72DLnE4A9PFeKVypqUfe7zntyWy7kjyK5b8qk7rSe1q12pu1eptviD2bA1rHuwSe87b6/Vcfqm9duOXF+X8vrkvoGo6M2WHhj4zG0kgB2HtPl0cPIrkdT0O5IGx1wyRvGMyZDQ0f5gd2/z8lfDl+Orz2iazCk1L/BPUx8/H3/AKlbsH/CNzzLOX19ei27HZ+3LPGHvijgY3Bn4uIHyA5k+RwtuTRuGsGUJTOA3HA4Br/d0P5ea0/ex715Kuq/Z1/d7/Xf+S6lfPuzNu3o1ERyDnKSYneeOo6rsdP1atdyxjuCUYzG/YrOvJx2t47SsUUAqV0AoKlQRkIKWbtNp0GoW6c5kjNXhEsjm93LgC0DqSeIdF4n7WaTFFblZM+ZlSFs0jo2EjhccDBOxOVty6Fps1x9uSq100ha57i44cW4wSM4yMDfC8R9nNHiZOyOhC1s7GskAB7zW7gc+WUGCHtbo8sDJftBZkZLXtILd989Nsg7dCD1XtvajSXwXJ47BfHUh9tM4MIw3LhtkbnLCMLPZ0HS7VmSxYpRSSyABznA78unLoBnwACgdn9KHth9hh4Zse1bjZ+H8YyOve3/AEQbWn3YNQpQXKzi6GeMSMJGDgrYysFSpBSrthqRNihaSWxsGAMnJwOm5K82rsFZuZXgHo0bkqtrVrG5npMRM+mznZa1u7XrDEsmHdGN3JVU6/fvgihEY4z/ABnH9eX9Vkr6GCeO3KXuO5DSd/U81yW5F79Ya7/M+m0Y617vLBY1axZd7KBpjzyAGXH5JW0mzK7jkIiB5lx4nuV5BWhgYGwxtYPJZQFSOFOSd5rb/H2TObxjVI00q2l1oDxcHG/8Um5W6G4Uou2mOtI1WGFrTb3IiIroEREBY5oWTRmORocx3MFZEUTG+hxuv9kXWHRy05McB7zSMuLfAFUth7qLmNmc9rR3WtDA3DugX0w7rR1DTK11o9szvdHgbhedn4MW7x9Jc1p+sPY0NmPtI/HO4+aspIqeqR+0aQT+No3GPEKp1nRrlaJ7osOa08TZANhjxCp9NvWg82ntlicRhrGsIxg8yuKMmTH8csdLRefutNR06au1zXAlhziVvIHp71XwslrxF9mVrzu6R3j8l0VPWI5W8FscBPU8iD4jol3S43D2tdwYTvjPdPoqXwRaPLH3+C1ImOnOyhl2KRkbzluC1zDyPTde9G0/UZC0NLXzkgyP4ycY8D0V5o/ZhjA11hvsmgkiMOOTnx32XTwQRwMDImNY0dAFvx+Fe3c9QpEMWnw2IazWWZhLJjnj6yttQApXs1iKxqAREVhCEood+SACCM5Wvauw1h94/vHkwDJPoFXaTVusZPHYmeGl/cc0g5G/LwVnDVhhJcxnePN3Mn3qlvL1C0a+7Qc/UrgxG0VIj/E7eQj05BZK+j1o3ccoM8nMvkOVY4wpCpGCszu3a37kx1DyGgbDkpwpRawzERFIIiICIiAiIgIiICIiCC0HmqfUtCgtBzocRvPMfwu9QrlFlkxUyRq0DiNP7L2o5nsL3MYXd5ziDt0AXVUdOgpsa1gLnD+Jx/p4LdRZYeJjxTuPZE6RhSiLqEoiICIiCFyfa7tHLRH2PSpqYuvZlgmkAyfADx9VY9rJJGae2OOy+sZXcPtGAEjbzXy3Uezl+9qAjt3qzW4JiexmS4+fUfEpsdR2S7W3a8/2PtRO0ic5q2WsHA49Wlw28V9Ejc17Q5jg5pGQQdivh9bQnaWx8Nu6ZIXDeCIlrD69fgvsWhH/AHNR6fcM2x5BREp030RFKBERAREQEREBERAREQEREBERAREQEREBERBKIiAiIUFD2t2pwHfaTocdCuJsNP8AtKHbYMOO6fPzx8F2va3epBjpJ09D4bribAB1OucNI4CMkNwefU7fABBoX2/fgYyS3wIPzPux6rsKuvyM0+nVpsAcyBnE948ugXHagPvyA3BLc8IGM+7Jz8cLdsVJbGn131CBYaxoaS/ALfPC4efltjrHjOtodzpfaGGxmO1iN4dguBy0n8letc1wy0gjxXzSrWlhjbFG1g365cXH811OkxXqzCXzBjMZEbt//iw43LvPxtG4/taKzLo0WhS1SC07gD2iQbFuefp4rfXpUvW8fGUCIiuCIiAiIgIiICIiAiIgIiICIiAiIglERAWOdxZE5zWl5AyGt5nyWRCon10OJ1jUJ7cjW2eGFjCXcDxgNPmVSTRSHVYS1pJ4NzxDcb9eZX0W9Qr3GESs73Rw5hcxe0CStI1zGiVg/ddy4Pd0XF55ePExaPI05S3UkdY4SAwHG3CMn0A2PvXRaZpk81eJpaWMDQC9x8v5qzqaXVpj29ksc/GeI/uj5rBd1fbgqZa3kHkbnwwOi5uTlrkiJyf8aeNY7ltk09KaAMumxt1cfkqq5fmtHgceFnMMbyx5rWMmXYkJ4nb5PXxWtbrGdrOGR8bm7EtGct6hefkzzb4x1Cs5N9Qx2rwrTcD45CX7wlnJ23zXQ6V2hlhY2Ow4TAAZwe8Pmqb7O15YJGtkLf3AWDu+ivNO0GSbhksN9kz8IHePyWnHnJ5fxKOkqW4bcfHC8OHXxHqs6w1q0NaPghjDR5dVmX0FPLx+XtIiIrgiIgIiICIiAiIgIiICIiAiIglERAREQQoIB5qcJhRoVeo6RFbbmMmN45dW/BcpqmmWI2GGfMZyCyRu+46grv8AC8SxMmYWSMa5p5grj5HCpl+Uez3L5Zpwul5mtRSukbljGOcAAPFX2m6dav7iLgYDu5xyP1XRs0GoycyEOc3pGTsFZsYGANaAAOQC5cf6fNrfyExDR0/Sa9IAhvHJ+N35LfCnCYXqUx1pGqwCJhMK4ImEwgImEwgImEwgImEwgImEwgImEwgImEwgImEwglERB//Z"/>
          <p:cNvSpPr>
            <a:spLocks noChangeAspect="1" noChangeArrowheads="1"/>
          </p:cNvSpPr>
          <p:nvPr/>
        </p:nvSpPr>
        <p:spPr bwMode="auto">
          <a:xfrm>
            <a:off x="155575" y="-631825"/>
            <a:ext cx="1952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cxnSp>
        <p:nvCxnSpPr>
          <p:cNvPr id="13" name="12 Conector recto"/>
          <p:cNvCxnSpPr/>
          <p:nvPr/>
        </p:nvCxnSpPr>
        <p:spPr>
          <a:xfrm>
            <a:off x="71406" y="1069958"/>
            <a:ext cx="9001156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000760" y="6448032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           www.idtgr.com</a:t>
            </a:r>
            <a:endParaRPr lang="es-ES" sz="1600" b="1" dirty="0"/>
          </a:p>
        </p:txBody>
      </p:sp>
      <p:pic>
        <p:nvPicPr>
          <p:cNvPr id="12" name="Picture 2" descr="C:\Documents and Settings\Erik\Mis documentos\Mis imágenes\strixprod_meshvillage-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495316"/>
            <a:ext cx="3357586" cy="200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inalambrico.jpg"/>
          <p:cNvPicPr>
            <a:picLocks noChangeAspect="1"/>
          </p:cNvPicPr>
          <p:nvPr/>
        </p:nvPicPr>
        <p:blipFill>
          <a:blip r:embed="rId5"/>
          <a:srcRect t="21739" r="177"/>
          <a:stretch>
            <a:fillRect/>
          </a:stretch>
        </p:blipFill>
        <p:spPr>
          <a:xfrm>
            <a:off x="5286380" y="4357694"/>
            <a:ext cx="3571900" cy="128588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8"/>
          <p:cNvPicPr>
            <a:picLocks noChangeAspect="1"/>
          </p:cNvPicPr>
          <p:nvPr/>
        </p:nvPicPr>
        <p:blipFill>
          <a:blip r:embed="rId2"/>
          <a:srcRect l="-1" t="17241" r="5240" b="18104"/>
          <a:stretch>
            <a:fillRect/>
          </a:stretch>
        </p:blipFill>
        <p:spPr bwMode="auto">
          <a:xfrm>
            <a:off x="785786" y="1500174"/>
            <a:ext cx="3143272" cy="10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MFM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620833"/>
            <a:ext cx="2449512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Título"/>
          <p:cNvSpPr txBox="1">
            <a:spLocks noGrp="1"/>
          </p:cNvSpPr>
          <p:nvPr>
            <p:ph type="title"/>
          </p:nvPr>
        </p:nvSpPr>
        <p:spPr>
          <a:xfrm>
            <a:off x="485804" y="357166"/>
            <a:ext cx="8229600" cy="1079500"/>
          </a:xfrm>
        </p:spPr>
        <p:txBody>
          <a:bodyPr rtlCol="0" anchorCtr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3600" b="1" dirty="0" smtClean="0">
                <a:latin typeface="Arial" charset="0"/>
                <a:cs typeface="Arial" charset="0"/>
              </a:rPr>
              <a:t/>
            </a:r>
            <a:br>
              <a:rPr lang="es-MX" sz="3600" b="1" dirty="0" smtClean="0">
                <a:latin typeface="Arial" charset="0"/>
                <a:cs typeface="Arial" charset="0"/>
              </a:rPr>
            </a:br>
            <a:r>
              <a:rPr lang="es-MX" sz="40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INALAMBRICOS</a:t>
            </a:r>
            <a:r>
              <a:rPr lang="es-MX" sz="3600" b="1" dirty="0" smtClean="0">
                <a:latin typeface="Arial" charset="0"/>
                <a:cs typeface="Arial" charset="0"/>
              </a:rPr>
              <a:t/>
            </a:r>
            <a:br>
              <a:rPr lang="es-MX" sz="3600" b="1" dirty="0" smtClean="0">
                <a:latin typeface="Arial" charset="0"/>
                <a:cs typeface="Arial" charset="0"/>
              </a:rPr>
            </a:br>
            <a:r>
              <a:rPr lang="es-MX" sz="3600" b="1" dirty="0" smtClean="0">
                <a:latin typeface="Arial" charset="0"/>
                <a:cs typeface="Arial" charset="0"/>
              </a:rPr>
              <a:t/>
            </a:r>
            <a:br>
              <a:rPr lang="es-MX" sz="3600" b="1" dirty="0" smtClean="0">
                <a:latin typeface="Arial" charset="0"/>
                <a:cs typeface="Arial" charset="0"/>
              </a:rPr>
            </a:br>
            <a:endParaRPr sz="3600" b="1" smtClean="0">
              <a:latin typeface="Arial" charset="0"/>
              <a:cs typeface="Arial" charset="0"/>
            </a:endParaRP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/>
          <a:srcRect l="993" t="7849" r="1695" b="4893"/>
          <a:stretch>
            <a:fillRect/>
          </a:stretch>
        </p:blipFill>
        <p:spPr bwMode="auto">
          <a:xfrm>
            <a:off x="1142976" y="4214818"/>
            <a:ext cx="264320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12 Conector recto"/>
          <p:cNvCxnSpPr/>
          <p:nvPr/>
        </p:nvCxnSpPr>
        <p:spPr>
          <a:xfrm>
            <a:off x="142876" y="1141396"/>
            <a:ext cx="8929718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000760" y="6345816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           www.idtgr.com</a:t>
            </a:r>
            <a:endParaRPr lang="es-ES" sz="1600" b="1" dirty="0"/>
          </a:p>
        </p:txBody>
      </p:sp>
      <p:pic>
        <p:nvPicPr>
          <p:cNvPr id="8194" name="Picture 2" descr="http://www.trangosys.com/images/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059705"/>
            <a:ext cx="2843214" cy="1297989"/>
          </a:xfrm>
          <a:prstGeom prst="rect">
            <a:avLst/>
          </a:prstGeom>
          <a:noFill/>
        </p:spPr>
      </p:pic>
      <p:pic>
        <p:nvPicPr>
          <p:cNvPr id="8196" name="Picture 4" descr="http://www.mbsicanada.com/images/hyperlink_l-com_logo_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594826"/>
            <a:ext cx="3643338" cy="905876"/>
          </a:xfrm>
          <a:prstGeom prst="rect">
            <a:avLst/>
          </a:prstGeom>
          <a:noFill/>
        </p:spPr>
      </p:pic>
      <p:pic>
        <p:nvPicPr>
          <p:cNvPr id="8198" name="Picture 6" descr="http://agtelephone.com/Engenius-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2928934"/>
            <a:ext cx="2901481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7188" y="1639888"/>
            <a:ext cx="8358187" cy="4525962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MX" sz="1600" b="1" dirty="0" smtClean="0">
                <a:latin typeface="Arial" charset="0"/>
                <a:cs typeface="Arial" charset="0"/>
              </a:rPr>
              <a:t>CORRECTIVO: </a:t>
            </a:r>
            <a:r>
              <a:rPr lang="es-MX" sz="1600" dirty="0" smtClean="0">
                <a:latin typeface="Arial" charset="0"/>
                <a:cs typeface="Arial" charset="0"/>
              </a:rPr>
              <a:t>   </a:t>
            </a:r>
            <a:r>
              <a:rPr lang="es-ES" sz="1600" dirty="0" smtClean="0">
                <a:latin typeface="Arial" charset="0"/>
                <a:cs typeface="Arial" charset="0"/>
              </a:rPr>
              <a:t>Acciones de manera Remota ò en Sitio para solucionar las fallas y problemas presentadas por el equipo.</a:t>
            </a:r>
            <a:endParaRPr lang="es-MX" sz="16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Clr>
                <a:srgbClr val="0070C0"/>
              </a:buClr>
            </a:pPr>
            <a:r>
              <a:rPr lang="es-MX" sz="1600" dirty="0" smtClean="0">
                <a:latin typeface="Arial" charset="0"/>
                <a:cs typeface="Arial" charset="0"/>
              </a:rPr>
              <a:t>Atención vía Telefónica</a:t>
            </a:r>
          </a:p>
          <a:p>
            <a:pPr>
              <a:lnSpc>
                <a:spcPct val="90000"/>
              </a:lnSpc>
              <a:buClr>
                <a:srgbClr val="0070C0"/>
              </a:buClr>
            </a:pPr>
            <a:r>
              <a:rPr lang="es-MX" sz="1600" dirty="0" smtClean="0">
                <a:latin typeface="Arial" charset="0"/>
                <a:cs typeface="Arial" charset="0"/>
              </a:rPr>
              <a:t>Acceso Remoto</a:t>
            </a:r>
          </a:p>
          <a:p>
            <a:pPr>
              <a:lnSpc>
                <a:spcPct val="90000"/>
              </a:lnSpc>
              <a:buClr>
                <a:srgbClr val="0070C0"/>
              </a:buClr>
            </a:pPr>
            <a:r>
              <a:rPr lang="es-MX" sz="1600" dirty="0" smtClean="0">
                <a:latin typeface="Arial" charset="0"/>
                <a:cs typeface="Arial" charset="0"/>
              </a:rPr>
              <a:t>Atención en sitio</a:t>
            </a:r>
          </a:p>
          <a:p>
            <a:pPr>
              <a:lnSpc>
                <a:spcPct val="90000"/>
              </a:lnSpc>
              <a:buClr>
                <a:srgbClr val="0070C0"/>
              </a:buClr>
            </a:pPr>
            <a:r>
              <a:rPr lang="es-MX" sz="1600" dirty="0" smtClean="0">
                <a:latin typeface="Arial" charset="0"/>
                <a:cs typeface="Arial" charset="0"/>
              </a:rPr>
              <a:t>Cambios en la Base de Datos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MX" sz="17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s-MX" sz="1600" b="1" dirty="0" smtClean="0">
                <a:latin typeface="Arial" charset="0"/>
                <a:cs typeface="Arial" charset="0"/>
              </a:rPr>
              <a:t>PREVENTIVO: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ES" sz="1600" dirty="0" smtClean="0">
                <a:latin typeface="Arial" charset="0"/>
                <a:cs typeface="Arial" charset="0"/>
              </a:rPr>
              <a:t>   Acciones adecuadas que nos permitan mantener el correcto funcionamiento del equipo anticipando posibles fallas ò mal funcionamiento del mismo.</a:t>
            </a:r>
          </a:p>
          <a:p>
            <a:pPr>
              <a:lnSpc>
                <a:spcPct val="90000"/>
              </a:lnSpc>
              <a:buClr>
                <a:srgbClr val="0070C0"/>
              </a:buClr>
            </a:pPr>
            <a:r>
              <a:rPr lang="es-MX" sz="1600" dirty="0" smtClean="0">
                <a:latin typeface="Arial" charset="0"/>
                <a:cs typeface="Arial" charset="0"/>
              </a:rPr>
              <a:t>Revisión de Funcionamiento de Equipo</a:t>
            </a:r>
          </a:p>
          <a:p>
            <a:pPr>
              <a:lnSpc>
                <a:spcPct val="90000"/>
              </a:lnSpc>
              <a:buClr>
                <a:srgbClr val="0070C0"/>
              </a:buClr>
            </a:pPr>
            <a:r>
              <a:rPr lang="es-MX" sz="1600" dirty="0" smtClean="0">
                <a:latin typeface="Arial" charset="0"/>
                <a:cs typeface="Arial" charset="0"/>
              </a:rPr>
              <a:t>Limpieza y Prevenciones</a:t>
            </a:r>
          </a:p>
          <a:p>
            <a:pPr>
              <a:lnSpc>
                <a:spcPct val="90000"/>
              </a:lnSpc>
              <a:buClr>
                <a:srgbClr val="0070C0"/>
              </a:buClr>
            </a:pPr>
            <a:r>
              <a:rPr lang="es-MX" sz="1600" dirty="0" smtClean="0">
                <a:latin typeface="Arial" charset="0"/>
                <a:cs typeface="Arial" charset="0"/>
              </a:rPr>
              <a:t>Comprobación de equipo de respaldo</a:t>
            </a:r>
          </a:p>
          <a:p>
            <a:pPr>
              <a:lnSpc>
                <a:spcPct val="90000"/>
              </a:lnSpc>
              <a:buClr>
                <a:srgbClr val="0070C0"/>
              </a:buClr>
            </a:pPr>
            <a:r>
              <a:rPr lang="es-MX" sz="1600" dirty="0" smtClean="0">
                <a:latin typeface="Arial" charset="0"/>
                <a:cs typeface="Arial" charset="0"/>
              </a:rPr>
              <a:t>Cambios en la Base de Datos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ES" sz="1700" dirty="0" smtClean="0">
              <a:latin typeface="Tw Cen MT" pitchFamily="34" charset="0"/>
            </a:endParaRPr>
          </a:p>
        </p:txBody>
      </p:sp>
      <p:sp>
        <p:nvSpPr>
          <p:cNvPr id="3" name="1 Título"/>
          <p:cNvSpPr txBox="1">
            <a:spLocks noChangeArrowheads="1"/>
          </p:cNvSpPr>
          <p:nvPr/>
        </p:nvSpPr>
        <p:spPr bwMode="auto">
          <a:xfrm>
            <a:off x="414338" y="-7146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 anchorCtr="1"/>
          <a:lstStyle/>
          <a:p>
            <a:pPr algn="ctr"/>
            <a:r>
              <a:rPr lang="es-MX" sz="3600" b="1" dirty="0"/>
              <a:t>MANTENIMIENTO </a:t>
            </a:r>
            <a:endParaRPr lang="es-ES" sz="3600" b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71406" y="1285860"/>
            <a:ext cx="9001156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7 Imagen" descr="preventiv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4429132"/>
            <a:ext cx="2286016" cy="1714512"/>
          </a:xfrm>
          <a:prstGeom prst="rect">
            <a:avLst/>
          </a:prstGeom>
        </p:spPr>
      </p:pic>
      <p:pic>
        <p:nvPicPr>
          <p:cNvPr id="11" name="10 Imagen" descr="computado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2000240"/>
            <a:ext cx="1837479" cy="177914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000760" y="6345816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           www.idtgr.com</a:t>
            </a:r>
            <a:endParaRPr lang="es-ES" sz="16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>
            <a:spLocks noGrp="1"/>
          </p:cNvSpPr>
          <p:nvPr>
            <p:ph type="title"/>
          </p:nvPr>
        </p:nvSpPr>
        <p:spPr>
          <a:xfrm>
            <a:off x="374650" y="-71462"/>
            <a:ext cx="8769350" cy="1143000"/>
          </a:xfrm>
        </p:spPr>
        <p:txBody>
          <a:bodyPr anchorCtr="1">
            <a:noAutofit/>
          </a:bodyPr>
          <a:lstStyle/>
          <a:p>
            <a:r>
              <a:rPr lang="es-MX" sz="36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ALGUNOS DE NUESTROS CLIENTES</a:t>
            </a:r>
            <a:endParaRPr lang="es-ES" sz="3600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363" name="4 Elipse"/>
          <p:cNvSpPr>
            <a:spLocks/>
          </p:cNvSpPr>
          <p:nvPr/>
        </p:nvSpPr>
        <p:spPr bwMode="auto">
          <a:xfrm>
            <a:off x="468313" y="1142984"/>
            <a:ext cx="8137525" cy="5041900"/>
          </a:xfrm>
          <a:custGeom>
            <a:avLst/>
            <a:gdLst>
              <a:gd name="T0" fmla="*/ 4068695 w 8137529"/>
              <a:gd name="T1" fmla="*/ 0 h 5041901"/>
              <a:gd name="T2" fmla="*/ 8137389 w 8137529"/>
              <a:gd name="T3" fmla="*/ 2520950 h 5041901"/>
              <a:gd name="T4" fmla="*/ 4068695 w 8137529"/>
              <a:gd name="T5" fmla="*/ 5041896 h 5041901"/>
              <a:gd name="T6" fmla="*/ 0 w 8137529"/>
              <a:gd name="T7" fmla="*/ 2520950 h 5041901"/>
              <a:gd name="T8" fmla="*/ 1191713 w 8137529"/>
              <a:gd name="T9" fmla="*/ 738369 h 5041901"/>
              <a:gd name="T10" fmla="*/ 1191713 w 8137529"/>
              <a:gd name="T11" fmla="*/ 4303528 h 5041901"/>
              <a:gd name="T12" fmla="*/ 6945674 w 8137529"/>
              <a:gd name="T13" fmla="*/ 4303528 h 5041901"/>
              <a:gd name="T14" fmla="*/ 6945674 w 8137529"/>
              <a:gd name="T15" fmla="*/ 738369 h 5041901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1191748 w 8137529"/>
              <a:gd name="T25" fmla="*/ 738369 h 5041901"/>
              <a:gd name="T26" fmla="*/ 6945813 w 8137529"/>
              <a:gd name="T27" fmla="*/ 4303533 h 50419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137529" h="5041901">
                <a:moveTo>
                  <a:pt x="0" y="2520951"/>
                </a:moveTo>
                <a:lnTo>
                  <a:pt x="0" y="2520951"/>
                </a:lnTo>
                <a:cubicBezTo>
                  <a:pt x="4" y="1128670"/>
                  <a:pt x="1821651" y="4"/>
                  <a:pt x="4068765" y="5"/>
                </a:cubicBezTo>
                <a:cubicBezTo>
                  <a:pt x="4068766" y="5"/>
                  <a:pt x="4068767" y="5"/>
                  <a:pt x="4068768" y="5"/>
                </a:cubicBezTo>
                <a:cubicBezTo>
                  <a:pt x="6315884" y="6"/>
                  <a:pt x="8137531" y="1128673"/>
                  <a:pt x="8137531" y="2520956"/>
                </a:cubicBezTo>
                <a:cubicBezTo>
                  <a:pt x="8137531" y="2520958"/>
                  <a:pt x="8137530" y="2520960"/>
                  <a:pt x="8137530" y="2520962"/>
                </a:cubicBezTo>
                <a:lnTo>
                  <a:pt x="8137531" y="2520963"/>
                </a:lnTo>
                <a:cubicBezTo>
                  <a:pt x="8137531" y="3913245"/>
                  <a:pt x="6315882" y="5041914"/>
                  <a:pt x="4068766" y="5041914"/>
                </a:cubicBezTo>
                <a:cubicBezTo>
                  <a:pt x="4068765" y="5041914"/>
                  <a:pt x="4068765" y="5041913"/>
                  <a:pt x="4068765" y="5041913"/>
                </a:cubicBezTo>
                <a:cubicBezTo>
                  <a:pt x="1821648" y="5041913"/>
                  <a:pt x="1" y="3913245"/>
                  <a:pt x="1" y="2520963"/>
                </a:cubicBezTo>
                <a:cubicBezTo>
                  <a:pt x="0" y="2520961"/>
                  <a:pt x="1" y="2520959"/>
                  <a:pt x="1" y="2520958"/>
                </a:cubicBezTo>
                <a:lnTo>
                  <a:pt x="0" y="2520951"/>
                </a:lnTo>
                <a:close/>
              </a:path>
            </a:pathLst>
          </a:custGeom>
          <a:noFill/>
          <a:ln w="3172">
            <a:solidFill>
              <a:srgbClr val="000000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s-ES"/>
          </a:p>
        </p:txBody>
      </p:sp>
      <p:pic>
        <p:nvPicPr>
          <p:cNvPr id="15365" name="Picture 29" descr="C:\Users\Engwall\Downloads\Logos\Cleintes\Ahms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286256"/>
            <a:ext cx="8651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0" descr="C:\Users\Engwall\Downloads\Logos\Cleintes\Arena Monterrey.jpg"/>
          <p:cNvPicPr>
            <a:picLocks noChangeAspect="1"/>
          </p:cNvPicPr>
          <p:nvPr/>
        </p:nvPicPr>
        <p:blipFill>
          <a:blip r:embed="rId4"/>
          <a:srcRect l="-8173" t="21635" r="-7210" b="13461"/>
          <a:stretch>
            <a:fillRect/>
          </a:stretch>
        </p:blipFill>
        <p:spPr bwMode="auto">
          <a:xfrm>
            <a:off x="2000232" y="4286256"/>
            <a:ext cx="114300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33" descr="C:\Users\Engwall\Downloads\Logos\Cleintes\Elizond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6229" y="1285860"/>
            <a:ext cx="10572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34" descr="C:\Users\Engwall\Downloads\Logos\Cleintes\Games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0304" y="3208342"/>
            <a:ext cx="819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35" descr="C:\Users\Engwall\Downloads\Logos\Cleintes\Iberdrol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2786058"/>
            <a:ext cx="12858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36" descr="C:\Users\Engwall\Downloads\Logos\Cleintes\Konecta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4205297"/>
            <a:ext cx="1047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37" descr="C:\Users\Engwall\Downloads\Logos\Cleintes\Logo Invista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94" y="2214554"/>
            <a:ext cx="1428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39" descr="http://t1.gstatic.com/images?q=tbn:oZURmArkPU6GpM:http://www.lenderline.com.mx/Imagenes/Productos/Gasolineras/pemex%2520logo.jpg">
            <a:hlinkClick r:id="rId10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43213" y="5143512"/>
            <a:ext cx="14414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40" descr="C:\Users\Engwall\Downloads\Logos\Cleintes\Triara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4282" y="3000372"/>
            <a:ext cx="1114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41" descr="C:\Users\Engwall\Downloads\Logos\Cleintes\Vinoteca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85113" y="4143380"/>
            <a:ext cx="10953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47" descr="http://t1.gstatic.com/images?q=tbn:15UpKzrcROGBgM:http://www.brandslogotypes.com/logos/12274820999414.gif">
            <a:hlinkClick r:id="rId14"/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42988" y="1773238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49" descr="http://t2.gstatic.com/images?q=tbn:bXW623qFgZ8ttM:http://www.gpsitservices.com/images/Caja_Popular_Mexicana.gif">
            <a:hlinkClick r:id="rId16"/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71604" y="2928934"/>
            <a:ext cx="857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51" descr="http://t2.gstatic.com/images?q=tbn:TawaJn7s9_XfkM:http://edu.jccm.es/ies/sanisidro/images/stories/TECNOLOGIA/inkscape_1tic/logo_vw.jpg">
            <a:hlinkClick r:id="rId18"/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300788" y="528638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53" descr="http://t1.gstatic.com/images?q=tbn:FuehqVeUXYi8UM:http://www.amaf.org.mx/imagenes/logoBanregio.gif">
            <a:hlinkClick r:id="rId20"/>
          </p:cNvPr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857752" y="6000768"/>
            <a:ext cx="9715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61" descr="http://t2.gstatic.com/images?q=tbn:5wi2K7IzaCSKNM:http://www.alfa-editores.com/web/images/stories/NOTIALFA/LOGOS/modelo.jpg">
            <a:hlinkClick r:id="rId22"/>
          </p:cNvPr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50825" y="4221163"/>
            <a:ext cx="9540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63" descr="http://t1.gstatic.com/images?q=tbn:Su2BiG2RWgv9_M:http://www.vector-logos.com/tmb.php%3Fid%3D13965">
            <a:hlinkClick r:id="rId24"/>
          </p:cNvPr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347773" y="5000636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28 Imagen" descr="tec.bmp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500958" y="4786322"/>
            <a:ext cx="1371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29 Imagen" descr="Pyosa.jpg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714612" y="3171827"/>
            <a:ext cx="9906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7" name="AutoShape 30" descr="data:image/jpg;base64,/9j/4AAQSkZJRgABAQAAAQABAAD/2wCEAAkGBhAPEBIUEhQWEhUWDSARFRYWFBoTFBgeHxofGBYWHhUYHyYqIxsvHRceHzIsIygpLC04FSA0NjAqOiYrLSkBCQoKDgwOGg8PGi0kHSU1MSwxNSoqKiosKTUvKSopNSkvLywtLCwsLDQuNSkpLCk0KSwsLCwsLCkvKik0LSssLP/AABEIAEQAfgMBIgACEQEDEQH/xAAcAAEAAgMBAQEAAAAAAAAAAAAABgcDBAUBAgj/xAA6EAACAQMBBAgCBwgDAAAAAAABAgMABBESBQYhMQcTIkFRYXGBMpEUQlJTobGyFyOSk8HR4fAzcqL/xAAaAQEBAAMBAQAAAAAAAAAAAAAAAQIDBAUG/8QAIhEAAgICAgEFAQAAAAAAAAAAAAECEQMSITEEEyJBUXHw/9oADAMBAAIRAxEAPwCCUpSvoDzRSlKAUpSgFKUoBSs9rYyzHEcbyHwRGf8ASDWe52FdRDMkEyDxaJ1HzIqWi0aNKVkjt3b4VZv+qlvyFUhjpWf6DL93J/Lb+1ePaSKMlHA8SjAfMipZTDSlKpBSlduXc29SMyPGsYEfWaXljSTSBnPVs2rl5ZqNpdlps4lK693updxQ9c8Y6sRrISHRmVW+FmQHIBz3isY3cuTcC30fvmQOF1DkU1g5zgdnjU2j9imcyldePdS7aATrGDGYjMMOuvQDhn6vOrSPHFZLPcu+mjWRIshl1IC6rI4HNkjJyw9BTeP2XVnFAq3NyOiaMIs18upyNSwH4V8NeObeXIedRrom3fFzfGRxlbdeswR9fOEyPLBPqoq9K4vKzOL0ib8WNPlmO3t0jUKiqijkqgKo9hWSqt3t6QbuW8+hbPIVhJ1RfgWZ/rKC3AKMYz5H3y2zb0JEyaY3JPCRmjLr4gYIB9wa5vQdW2l+s2+oukjodIm6GznheV2jtJcErJwUOfssg+L2GR+FOhmz0bPZ/vLpm9lAT81NQa+6OttXDl5kMrnmzTKx9OfAeQ4VbW5OyHtLC3hkGHWPtjIOGJLNxHma2ZGo4tdrMI8zuqO5ivCKi/SRcXKWLC1EplaZVBhDFwM6mPZ4gdnHvWPo2j2gLVjfFyxlzGJP+QLgc/fOM8a59PZtZt291HN6SNwYJreW4hQRzRoZDoGkSAcWBA+tjiDz4edUlX6Z3nu1hsrl25Lauf8AyQB8zj3r8zKMAeleh4km4tM5sySfBubHvFguIZWXWsc6yMviFYEjj6VJ9rts5476UzR3E0z9ZASkq3CFmGVbPZwq58f6VDKV0uFuzUnXBPtv70WsyX0cRjQmKKOKUIdVxGgAeFmPLlkcBywaXu2bMXVzfpcB2ktWSGARuJUZoxGAxI0gLx4g8agNKwWFL+/C7sl2097EihghtliYrslbVpyrdYuoEzRrk4AycZxnnxrdl2lYy3sN+1zoEYjf6MI2MytGoAiU/DoJHPI4MaglKvpIbsuPoduhMdoS4CtJdhyB3A6mA+ZNWSaoHo13sXZ90etOIZVCOfskHsPjwGSD5Hyq/IpVdQykMCMgg5BHcQR3V5vkwcZ38HVidxKC3YmjsdsFrxur6qWQsSpPaIIXgB36s1eWyNsw3kQlhYuhJAbSyg4541AZHn5V5e7Dtp2DSwxSMOALxqx9MkVt9lF7lVV9AAPyFY5cqyU65LCDifTMACTwAGSa9quN4t+0u7u3sbVtSPdIs8q/CVDAtGp7xgHJ5dw5mrHFa5QcUr+TJST6PlpAOZA9Tite72rBCpaSVEA72dVH4mqd6abzXfRp93aD5sxJ/BRUAVMkADJJwMDj6V1Y/F2ipNmmWanVFh9JfSIl4v0a2JMQbVJJy6wjiFA+yDxyeZA8ONd1s32zpYGCyqUJXUM44j2rWrvxwjCNROeUnJ2xSlK2GIpSlAKUpQCu1sPfG9sRiCZlXOdBw8f8LcvbFcWlRpNUyptdE5/bFtLGP3Pr1Zz+qo/trfC+vRieZmX7A7Ef8K4z75rjUrBYoR5SK5yfbN3Y+1pLSdJosa0JK6hqHEFeXoTUp/a/tPxi/lf5qE0qyxxly0FJro39t7alvZ2mmILsADpGkcBgcPatOGYoysvAqwYd/EcRXxSskklRLNraG0pLhg0hyQMDAwAP9/IVq0pVSogpSlAKUpQClKUApSlAKUpQClKUApSlAKUpQH//2Q=="/>
          <p:cNvSpPr>
            <a:spLocks noChangeAspect="1" noChangeArrowheads="1"/>
          </p:cNvSpPr>
          <p:nvPr/>
        </p:nvSpPr>
        <p:spPr bwMode="auto">
          <a:xfrm>
            <a:off x="155575" y="-304800"/>
            <a:ext cx="1200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5388" name="30 Imagen" descr="Grupo GP.bmp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716463" y="4714884"/>
            <a:ext cx="1200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30" descr="C:\Users\Engwall\Downloads\Logos\Clientes\UAT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626116" y="1181092"/>
            <a:ext cx="1160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30 Conector recto"/>
          <p:cNvCxnSpPr/>
          <p:nvPr/>
        </p:nvCxnSpPr>
        <p:spPr>
          <a:xfrm>
            <a:off x="71406" y="1071546"/>
            <a:ext cx="9001156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6000760" y="6345816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           www.idtgr.com</a:t>
            </a:r>
            <a:endParaRPr lang="es-ES" sz="1600" b="1" dirty="0"/>
          </a:p>
        </p:txBody>
      </p:sp>
      <p:pic>
        <p:nvPicPr>
          <p:cNvPr id="5122" name="Picture 2" descr="http://www.occ.com.mx/empresas/images/xmxatlatecx/joblogo.gif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5143504" y="2428868"/>
            <a:ext cx="1943100" cy="428626"/>
          </a:xfrm>
          <a:prstGeom prst="rect">
            <a:avLst/>
          </a:prstGeom>
          <a:noFill/>
        </p:spPr>
      </p:pic>
      <p:pic>
        <p:nvPicPr>
          <p:cNvPr id="5124" name="Picture 4" descr="http://www.laeconomia.com.mx/wp-content/uploads/cfe.jp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2322245" y="1202620"/>
            <a:ext cx="1249623" cy="726182"/>
          </a:xfrm>
          <a:prstGeom prst="rect">
            <a:avLst/>
          </a:prstGeom>
          <a:noFill/>
        </p:spPr>
      </p:pic>
      <p:pic>
        <p:nvPicPr>
          <p:cNvPr id="5126" name="Picture 6" descr="http://smtc.cinvestav.mx/Imagenes/Cinvestav%20Transparente%20peq.gif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3929058" y="2214554"/>
            <a:ext cx="1000132" cy="1214446"/>
          </a:xfrm>
          <a:prstGeom prst="rect">
            <a:avLst/>
          </a:prstGeom>
          <a:noFill/>
        </p:spPr>
      </p:pic>
      <p:pic>
        <p:nvPicPr>
          <p:cNvPr id="5128" name="Picture 8" descr="http://www.smartienda.cl/smartwebsite/pruebas/3362/cummins_logo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143768" y="1643050"/>
            <a:ext cx="928694" cy="869877"/>
          </a:xfrm>
          <a:prstGeom prst="rect">
            <a:avLst/>
          </a:prstGeom>
          <a:noFill/>
        </p:spPr>
      </p:pic>
      <p:pic>
        <p:nvPicPr>
          <p:cNvPr id="5130" name="Picture 10" descr="http://www.codigosguanajuato.com/data2/images/2011marzo/11-banorte_logo.gif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3857620" y="3643314"/>
            <a:ext cx="1857387" cy="3693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14338" y="115888"/>
            <a:ext cx="8229600" cy="1143000"/>
          </a:xfrm>
        </p:spPr>
        <p:txBody>
          <a:bodyPr anchorCtr="1"/>
          <a:lstStyle/>
          <a:p>
            <a:r>
              <a:rPr lang="es-MX" sz="36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CONTACTO</a:t>
            </a:r>
            <a:endParaRPr lang="es-ES" sz="3600" b="1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1 Marcador de contenido"/>
          <p:cNvSpPr txBox="1">
            <a:spLocks/>
          </p:cNvSpPr>
          <p:nvPr/>
        </p:nvSpPr>
        <p:spPr bwMode="auto">
          <a:xfrm>
            <a:off x="428596" y="1214422"/>
            <a:ext cx="4500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MX" sz="2000" dirty="0" smtClean="0">
              <a:ln>
                <a:solidFill>
                  <a:srgbClr val="0070C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EINAR GUSTAVO ENGWALL SILVA</a:t>
            </a:r>
            <a:endParaRPr lang="es-E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MX" sz="2000" dirty="0">
              <a:ln>
                <a:solidFill>
                  <a:srgbClr val="0070C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2000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ege@idtgr.com</a:t>
            </a:r>
            <a:endParaRPr lang="es-MX" sz="2000" dirty="0" smtClean="0">
              <a:ln>
                <a:solidFill>
                  <a:srgbClr val="0070C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19088" indent="-319088" algn="ctr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r>
              <a:rPr lang="es-MX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Tel</a:t>
            </a: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(81) 8400-0600</a:t>
            </a:r>
          </a:p>
          <a:p>
            <a:pPr marL="319088" indent="-319088" algn="ctr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Cel: (81) 1217-0411</a:t>
            </a:r>
          </a:p>
          <a:p>
            <a:pPr marL="319088" indent="-319088" algn="ctr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 NEXTEL: 72*665592*2</a:t>
            </a:r>
          </a:p>
          <a:p>
            <a:pPr marL="319088" indent="-319088" algn="ctr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r>
              <a:rPr lang="es-MX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PIN  BB  22EFE550</a:t>
            </a:r>
          </a:p>
          <a:p>
            <a:pPr marL="319088" indent="-319088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defRPr/>
            </a:pPr>
            <a:endParaRPr lang="es-MX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19088" indent="-319088" algn="ctr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endParaRPr lang="es-MX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19088" indent="-319088" algn="ctr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endParaRPr lang="es-MX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19088" indent="-319088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endParaRPr lang="es-MX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19088" indent="-319088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  <a:defRPr/>
            </a:pPr>
            <a:endParaRPr lang="es-MX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Título"/>
          <p:cNvSpPr txBox="1">
            <a:spLocks/>
          </p:cNvSpPr>
          <p:nvPr/>
        </p:nvSpPr>
        <p:spPr bwMode="auto">
          <a:xfrm>
            <a:off x="571500" y="1500188"/>
            <a:ext cx="8024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s-ES" sz="2200" b="1" dirty="0">
              <a:solidFill>
                <a:srgbClr val="000000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0" y="1212834"/>
            <a:ext cx="91440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4429124" y="47148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MX" b="1" dirty="0" smtClean="0"/>
              <a:t>INFRAESTRUCTURAS   DIVERSAS Y TELECOMUNICACIONES S.A. DE C.V.</a:t>
            </a:r>
          </a:p>
          <a:p>
            <a:pPr algn="ctr">
              <a:defRPr/>
            </a:pPr>
            <a:r>
              <a:rPr lang="es-MX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www.idtgr.com</a:t>
            </a:r>
            <a:endParaRPr lang="es-MX" dirty="0" smtClean="0">
              <a:ln>
                <a:solidFill>
                  <a:srgbClr val="0070C0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es-MX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hlinkClick r:id="rId5"/>
              </a:rPr>
              <a:t>ventas@idtgr.com</a:t>
            </a:r>
            <a:endParaRPr lang="es-MX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Marcador de contenido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389438"/>
          </a:xfrm>
        </p:spPr>
        <p:txBody>
          <a:bodyPr anchorCtr="1"/>
          <a:lstStyle/>
          <a:p>
            <a:pPr algn="ctr">
              <a:buFont typeface="Wingdings" pitchFamily="2" charset="2"/>
              <a:buNone/>
            </a:pPr>
            <a:endParaRPr lang="es-MX" sz="4000" dirty="0" smtClean="0">
              <a:latin typeface="Tw Cen MT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s-MX" sz="4000" dirty="0" smtClean="0">
              <a:solidFill>
                <a:srgbClr val="0070C0"/>
              </a:solidFill>
              <a:latin typeface="Tw Cen MT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s-MX" sz="4800" dirty="0" smtClean="0">
                <a:latin typeface="Tw Cen MT" pitchFamily="34" charset="0"/>
              </a:rPr>
              <a:t>Gracias por su Atención</a:t>
            </a:r>
            <a:endParaRPr lang="es-ES" sz="4800" dirty="0" smtClean="0">
              <a:latin typeface="Tw Cen MT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1571604" y="3643314"/>
            <a:ext cx="592935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4071942"/>
            <a:ext cx="25923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http://www.enim.org/institucion/imag/surgimiento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071816"/>
            <a:ext cx="12906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357158" y="1196975"/>
            <a:ext cx="3714750" cy="1928813"/>
          </a:xfrm>
        </p:spPr>
        <p:txBody>
          <a:bodyPr/>
          <a:lstStyle/>
          <a:p>
            <a:endParaRPr lang="es-MX" sz="2000" b="1" dirty="0" smtClean="0">
              <a:solidFill>
                <a:schemeClr val="bg1"/>
              </a:solidFill>
              <a:latin typeface="Tw Cen MT" pitchFamily="34" charset="0"/>
            </a:endParaRPr>
          </a:p>
          <a:p>
            <a:pPr algn="just"/>
            <a:r>
              <a:rPr lang="es-MX" sz="1400" b="1" dirty="0" smtClean="0">
                <a:latin typeface="Arial" charset="0"/>
                <a:cs typeface="Arial" charset="0"/>
              </a:rPr>
              <a:t>HISTORIA: </a:t>
            </a:r>
            <a:r>
              <a:rPr lang="es-MX" sz="1400" dirty="0" smtClean="0">
                <a:latin typeface="Arial" charset="0"/>
                <a:cs typeface="Arial" charset="0"/>
              </a:rPr>
              <a:t>Surge hace 14 años como resultado de la visión de negocios de un grupo de ingenieros con una amplia experiencia en las comunicaciones,  cuyo enfoque sería el proveer equipos y servicios de Telecomunicaciones.</a:t>
            </a:r>
          </a:p>
          <a:p>
            <a:endParaRPr lang="es-MX" sz="2000" dirty="0" smtClean="0">
              <a:latin typeface="Arial" charset="0"/>
              <a:cs typeface="Arial" charset="0"/>
            </a:endParaRPr>
          </a:p>
          <a:p>
            <a:endParaRPr lang="es-ES" sz="2000" dirty="0" smtClean="0">
              <a:latin typeface="Arial" charset="0"/>
              <a:cs typeface="Arial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00092" y="285728"/>
            <a:ext cx="8286750" cy="857250"/>
          </a:xfrm>
        </p:spPr>
        <p:txBody>
          <a:bodyPr anchorCtr="1">
            <a:normAutofit/>
          </a:bodyPr>
          <a:lstStyle/>
          <a:p>
            <a:r>
              <a:rPr lang="es-MX" sz="24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INFRAESTRUCTURAS DIVERSAS Y TELECOMUNICACIONES, S.A DE C.V.</a:t>
            </a:r>
            <a:endParaRPr lang="es-ES" sz="2400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8" name="5 Rectángulo"/>
          <p:cNvSpPr>
            <a:spLocks noChangeArrowheads="1"/>
          </p:cNvSpPr>
          <p:nvPr/>
        </p:nvSpPr>
        <p:spPr bwMode="auto">
          <a:xfrm>
            <a:off x="4572031" y="3071813"/>
            <a:ext cx="43576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400" b="1" dirty="0">
                <a:solidFill>
                  <a:srgbClr val="000000"/>
                </a:solidFill>
              </a:rPr>
              <a:t>COBERTURA</a:t>
            </a:r>
          </a:p>
          <a:p>
            <a:pPr algn="just"/>
            <a:r>
              <a:rPr lang="es-MX" sz="1400" dirty="0">
                <a:solidFill>
                  <a:srgbClr val="000000"/>
                </a:solidFill>
              </a:rPr>
              <a:t>Actualmente contamos con nuestras oficinas central, </a:t>
            </a:r>
            <a:r>
              <a:rPr lang="es-MX" sz="1400" dirty="0" smtClean="0">
                <a:solidFill>
                  <a:srgbClr val="000000"/>
                </a:solidFill>
              </a:rPr>
              <a:t>cobertura </a:t>
            </a:r>
            <a:r>
              <a:rPr lang="es-MX" sz="1400" dirty="0">
                <a:solidFill>
                  <a:srgbClr val="000000"/>
                </a:solidFill>
              </a:rPr>
              <a:t>en más de 12 puntos de atención y servicio en la República Mexicana.</a:t>
            </a:r>
            <a:endParaRPr lang="es-ES" sz="1400" dirty="0">
              <a:solidFill>
                <a:srgbClr val="000000"/>
              </a:solidFill>
            </a:endParaRPr>
          </a:p>
        </p:txBody>
      </p:sp>
      <p:sp>
        <p:nvSpPr>
          <p:cNvPr id="3079" name="2 Marcador de contenido"/>
          <p:cNvSpPr txBox="1">
            <a:spLocks noChangeArrowheads="1"/>
          </p:cNvSpPr>
          <p:nvPr/>
        </p:nvSpPr>
        <p:spPr bwMode="auto">
          <a:xfrm>
            <a:off x="428625" y="4071938"/>
            <a:ext cx="35004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 algn="just" hangingPunct="0">
              <a:spcBef>
                <a:spcPts val="3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s-ES" sz="1400" b="1" dirty="0">
                <a:solidFill>
                  <a:srgbClr val="000000"/>
                </a:solidFill>
              </a:rPr>
              <a:t>MISION:</a:t>
            </a:r>
            <a:r>
              <a:rPr lang="es-ES" sz="1400" dirty="0">
                <a:solidFill>
                  <a:srgbClr val="000000"/>
                </a:solidFill>
              </a:rPr>
              <a:t> Somos una empresa orientada a brindar servicios en Infraestructura y Telecomunicaciones, integrada con personal capacitado formando una unidad comprometida con un  objetivo “Proveer la Solución y satisfacción de nuestros clientes”, facilitando así su desarrollo tecnológico.</a:t>
            </a:r>
          </a:p>
          <a:p>
            <a:pPr marL="271463" indent="-271463" hangingPunct="0">
              <a:spcBef>
                <a:spcPts val="300"/>
              </a:spcBef>
            </a:pPr>
            <a:r>
              <a:rPr lang="es-ES" sz="1400" dirty="0">
                <a:solidFill>
                  <a:srgbClr val="000000"/>
                </a:solidFill>
              </a:rPr>
              <a:t>   </a:t>
            </a:r>
            <a:endParaRPr lang="es-ES" sz="1200" dirty="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3080" name="12 Rectángulo"/>
          <p:cNvSpPr>
            <a:spLocks noChangeArrowheads="1"/>
          </p:cNvSpPr>
          <p:nvPr/>
        </p:nvSpPr>
        <p:spPr bwMode="auto">
          <a:xfrm>
            <a:off x="4572000" y="1612900"/>
            <a:ext cx="42148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400" b="1" dirty="0">
                <a:solidFill>
                  <a:srgbClr val="000000"/>
                </a:solidFill>
              </a:rPr>
              <a:t>VISION: </a:t>
            </a:r>
            <a:r>
              <a:rPr lang="es-ES" sz="1400" dirty="0">
                <a:solidFill>
                  <a:srgbClr val="000000"/>
                </a:solidFill>
              </a:rPr>
              <a:t>ser líder en el mercado de Infraestructura y Telecomunicaciones, expansión de nuestro mercado meta, introducción de nuevas tecnologías, y ser la mejor opción en Soluciones de Infraestructura y Telecomunicaciones en el mercado.</a:t>
            </a:r>
          </a:p>
        </p:txBody>
      </p:sp>
      <p:sp>
        <p:nvSpPr>
          <p:cNvPr id="3081" name="5 Rectángulo"/>
          <p:cNvSpPr>
            <a:spLocks noChangeArrowheads="1"/>
          </p:cNvSpPr>
          <p:nvPr/>
        </p:nvSpPr>
        <p:spPr bwMode="auto">
          <a:xfrm>
            <a:off x="7143781" y="4071942"/>
            <a:ext cx="18573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1400" b="1" dirty="0">
                <a:solidFill>
                  <a:srgbClr val="000000"/>
                </a:solidFill>
              </a:rPr>
              <a:t>SUCURSALES:</a:t>
            </a:r>
          </a:p>
          <a:p>
            <a:pPr algn="just">
              <a:buSzPct val="100000"/>
              <a:buFont typeface="Arial" charset="0"/>
              <a:buChar char="•"/>
            </a:pPr>
            <a:r>
              <a:rPr lang="es-MX" sz="1400" dirty="0">
                <a:solidFill>
                  <a:srgbClr val="000000"/>
                </a:solidFill>
              </a:rPr>
              <a:t>Nuevo León</a:t>
            </a:r>
          </a:p>
          <a:p>
            <a:pPr algn="just">
              <a:buSzPct val="100000"/>
              <a:buFont typeface="Arial" charset="0"/>
              <a:buChar char="•"/>
            </a:pPr>
            <a:r>
              <a:rPr lang="es-MX" sz="1400" dirty="0">
                <a:solidFill>
                  <a:srgbClr val="000000"/>
                </a:solidFill>
              </a:rPr>
              <a:t>Guanajuato</a:t>
            </a:r>
          </a:p>
          <a:p>
            <a:pPr algn="just"/>
            <a:endParaRPr lang="es-MX" sz="1400" b="1" dirty="0">
              <a:solidFill>
                <a:srgbClr val="000000"/>
              </a:solidFill>
            </a:endParaRPr>
          </a:p>
          <a:p>
            <a:pPr algn="just"/>
            <a:r>
              <a:rPr lang="es-MX" sz="1400" b="1" dirty="0">
                <a:solidFill>
                  <a:srgbClr val="000000"/>
                </a:solidFill>
              </a:rPr>
              <a:t>SERVICIO:</a:t>
            </a:r>
          </a:p>
          <a:p>
            <a:pPr algn="just"/>
            <a:r>
              <a:rPr lang="es-MX" sz="1400" dirty="0">
                <a:solidFill>
                  <a:srgbClr val="000000"/>
                </a:solidFill>
              </a:rPr>
              <a:t>Tamaulipas</a:t>
            </a:r>
          </a:p>
          <a:p>
            <a:pPr algn="just"/>
            <a:r>
              <a:rPr lang="es-MX" sz="1400" dirty="0">
                <a:solidFill>
                  <a:srgbClr val="000000"/>
                </a:solidFill>
              </a:rPr>
              <a:t>Coahuila</a:t>
            </a:r>
          </a:p>
          <a:p>
            <a:pPr algn="just"/>
            <a:r>
              <a:rPr lang="es-MX" sz="1400" dirty="0">
                <a:solidFill>
                  <a:srgbClr val="000000"/>
                </a:solidFill>
              </a:rPr>
              <a:t>San Luis Potosí</a:t>
            </a:r>
          </a:p>
        </p:txBody>
      </p:sp>
      <p:sp>
        <p:nvSpPr>
          <p:cNvPr id="3082" name="Freeform 15"/>
          <p:cNvSpPr>
            <a:spLocks/>
          </p:cNvSpPr>
          <p:nvPr/>
        </p:nvSpPr>
        <p:spPr bwMode="auto">
          <a:xfrm>
            <a:off x="5784850" y="5084763"/>
            <a:ext cx="82550" cy="100012"/>
          </a:xfrm>
          <a:custGeom>
            <a:avLst/>
            <a:gdLst>
              <a:gd name="T0" fmla="*/ 2147483647 w 118"/>
              <a:gd name="T1" fmla="*/ 0 h 124"/>
              <a:gd name="T2" fmla="*/ 2147483647 w 118"/>
              <a:gd name="T3" fmla="*/ 2147483647 h 124"/>
              <a:gd name="T4" fmla="*/ 2147483647 w 118"/>
              <a:gd name="T5" fmla="*/ 2147483647 h 124"/>
              <a:gd name="T6" fmla="*/ 0 w 118"/>
              <a:gd name="T7" fmla="*/ 2147483647 h 124"/>
              <a:gd name="T8" fmla="*/ 2147483647 w 118"/>
              <a:gd name="T9" fmla="*/ 0 h 124"/>
              <a:gd name="T10" fmla="*/ 2147483647 w 118"/>
              <a:gd name="T11" fmla="*/ 2147483647 h 124"/>
              <a:gd name="T12" fmla="*/ 0 w 118"/>
              <a:gd name="T13" fmla="*/ 2147483647 h 124"/>
              <a:gd name="T14" fmla="*/ 2147483647 w 118"/>
              <a:gd name="T15" fmla="*/ 2147483647 h 124"/>
              <a:gd name="T16" fmla="*/ 2147483647 w 118"/>
              <a:gd name="T17" fmla="*/ 2147483647 h 124"/>
              <a:gd name="T18" fmla="*/ 2147483647 w 118"/>
              <a:gd name="T19" fmla="*/ 2147483647 h 124"/>
              <a:gd name="T20" fmla="*/ 2147483647 w 118"/>
              <a:gd name="T21" fmla="*/ 2147483647 h 124"/>
              <a:gd name="T22" fmla="*/ 2147483647 w 118"/>
              <a:gd name="T23" fmla="*/ 2147483647 h 124"/>
              <a:gd name="T24" fmla="*/ 2147483647 w 118"/>
              <a:gd name="T25" fmla="*/ 2147483647 h 124"/>
              <a:gd name="T26" fmla="*/ 2147483647 w 118"/>
              <a:gd name="T27" fmla="*/ 2147483647 h 124"/>
              <a:gd name="T28" fmla="*/ 2147483647 w 118"/>
              <a:gd name="T29" fmla="*/ 0 h 124"/>
              <a:gd name="T30" fmla="*/ 17694720 60000 65536"/>
              <a:gd name="T31" fmla="*/ 0 60000 65536"/>
              <a:gd name="T32" fmla="*/ 5898240 60000 65536"/>
              <a:gd name="T33" fmla="*/ 1179648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8"/>
              <a:gd name="T46" fmla="*/ 0 h 124"/>
              <a:gd name="T47" fmla="*/ 118 w 118"/>
              <a:gd name="T48" fmla="*/ 124 h 1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8" h="124">
                <a:moveTo>
                  <a:pt x="60" y="0"/>
                </a:moveTo>
                <a:lnTo>
                  <a:pt x="46" y="47"/>
                </a:lnTo>
                <a:lnTo>
                  <a:pt x="0" y="47"/>
                </a:lnTo>
                <a:lnTo>
                  <a:pt x="38" y="78"/>
                </a:lnTo>
                <a:lnTo>
                  <a:pt x="22" y="124"/>
                </a:lnTo>
                <a:lnTo>
                  <a:pt x="60" y="96"/>
                </a:lnTo>
                <a:lnTo>
                  <a:pt x="96" y="124"/>
                </a:lnTo>
                <a:lnTo>
                  <a:pt x="81" y="78"/>
                </a:lnTo>
                <a:lnTo>
                  <a:pt x="118" y="47"/>
                </a:lnTo>
                <a:lnTo>
                  <a:pt x="74" y="47"/>
                </a:lnTo>
                <a:lnTo>
                  <a:pt x="60" y="0"/>
                </a:lnTo>
                <a:close/>
              </a:path>
            </a:pathLst>
          </a:custGeom>
          <a:solidFill>
            <a:srgbClr val="FF0000"/>
          </a:solidFill>
          <a:ln w="127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3" name="Freeform 15"/>
          <p:cNvSpPr>
            <a:spLocks/>
          </p:cNvSpPr>
          <p:nvPr/>
        </p:nvSpPr>
        <p:spPr bwMode="auto">
          <a:xfrm>
            <a:off x="5724525" y="5589588"/>
            <a:ext cx="82550" cy="100012"/>
          </a:xfrm>
          <a:custGeom>
            <a:avLst/>
            <a:gdLst>
              <a:gd name="T0" fmla="*/ 2147483647 w 118"/>
              <a:gd name="T1" fmla="*/ 0 h 124"/>
              <a:gd name="T2" fmla="*/ 2147483647 w 118"/>
              <a:gd name="T3" fmla="*/ 2147483647 h 124"/>
              <a:gd name="T4" fmla="*/ 2147483647 w 118"/>
              <a:gd name="T5" fmla="*/ 2147483647 h 124"/>
              <a:gd name="T6" fmla="*/ 0 w 118"/>
              <a:gd name="T7" fmla="*/ 2147483647 h 124"/>
              <a:gd name="T8" fmla="*/ 2147483647 w 118"/>
              <a:gd name="T9" fmla="*/ 0 h 124"/>
              <a:gd name="T10" fmla="*/ 2147483647 w 118"/>
              <a:gd name="T11" fmla="*/ 2147483647 h 124"/>
              <a:gd name="T12" fmla="*/ 0 w 118"/>
              <a:gd name="T13" fmla="*/ 2147483647 h 124"/>
              <a:gd name="T14" fmla="*/ 2147483647 w 118"/>
              <a:gd name="T15" fmla="*/ 2147483647 h 124"/>
              <a:gd name="T16" fmla="*/ 2147483647 w 118"/>
              <a:gd name="T17" fmla="*/ 2147483647 h 124"/>
              <a:gd name="T18" fmla="*/ 2147483647 w 118"/>
              <a:gd name="T19" fmla="*/ 2147483647 h 124"/>
              <a:gd name="T20" fmla="*/ 2147483647 w 118"/>
              <a:gd name="T21" fmla="*/ 2147483647 h 124"/>
              <a:gd name="T22" fmla="*/ 2147483647 w 118"/>
              <a:gd name="T23" fmla="*/ 2147483647 h 124"/>
              <a:gd name="T24" fmla="*/ 2147483647 w 118"/>
              <a:gd name="T25" fmla="*/ 2147483647 h 124"/>
              <a:gd name="T26" fmla="*/ 2147483647 w 118"/>
              <a:gd name="T27" fmla="*/ 2147483647 h 124"/>
              <a:gd name="T28" fmla="*/ 2147483647 w 118"/>
              <a:gd name="T29" fmla="*/ 0 h 124"/>
              <a:gd name="T30" fmla="*/ 17694720 60000 65536"/>
              <a:gd name="T31" fmla="*/ 0 60000 65536"/>
              <a:gd name="T32" fmla="*/ 5898240 60000 65536"/>
              <a:gd name="T33" fmla="*/ 1179648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8"/>
              <a:gd name="T46" fmla="*/ 0 h 124"/>
              <a:gd name="T47" fmla="*/ 118 w 118"/>
              <a:gd name="T48" fmla="*/ 124 h 1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8" h="124">
                <a:moveTo>
                  <a:pt x="60" y="0"/>
                </a:moveTo>
                <a:lnTo>
                  <a:pt x="46" y="47"/>
                </a:lnTo>
                <a:lnTo>
                  <a:pt x="0" y="47"/>
                </a:lnTo>
                <a:lnTo>
                  <a:pt x="38" y="78"/>
                </a:lnTo>
                <a:lnTo>
                  <a:pt x="22" y="124"/>
                </a:lnTo>
                <a:lnTo>
                  <a:pt x="60" y="96"/>
                </a:lnTo>
                <a:lnTo>
                  <a:pt x="96" y="124"/>
                </a:lnTo>
                <a:lnTo>
                  <a:pt x="81" y="78"/>
                </a:lnTo>
                <a:lnTo>
                  <a:pt x="118" y="47"/>
                </a:lnTo>
                <a:lnTo>
                  <a:pt x="74" y="47"/>
                </a:lnTo>
                <a:lnTo>
                  <a:pt x="60" y="0"/>
                </a:lnTo>
                <a:close/>
              </a:path>
            </a:pathLst>
          </a:custGeom>
          <a:solidFill>
            <a:srgbClr val="FFFF00"/>
          </a:solidFill>
          <a:ln w="127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4" name="Freeform 15"/>
          <p:cNvSpPr>
            <a:spLocks/>
          </p:cNvSpPr>
          <p:nvPr/>
        </p:nvSpPr>
        <p:spPr bwMode="auto">
          <a:xfrm>
            <a:off x="4932363" y="4652963"/>
            <a:ext cx="82550" cy="100012"/>
          </a:xfrm>
          <a:custGeom>
            <a:avLst/>
            <a:gdLst>
              <a:gd name="T0" fmla="*/ 2147483647 w 118"/>
              <a:gd name="T1" fmla="*/ 0 h 124"/>
              <a:gd name="T2" fmla="*/ 2147483647 w 118"/>
              <a:gd name="T3" fmla="*/ 2147483647 h 124"/>
              <a:gd name="T4" fmla="*/ 2147483647 w 118"/>
              <a:gd name="T5" fmla="*/ 2147483647 h 124"/>
              <a:gd name="T6" fmla="*/ 0 w 118"/>
              <a:gd name="T7" fmla="*/ 2147483647 h 124"/>
              <a:gd name="T8" fmla="*/ 2147483647 w 118"/>
              <a:gd name="T9" fmla="*/ 0 h 124"/>
              <a:gd name="T10" fmla="*/ 2147483647 w 118"/>
              <a:gd name="T11" fmla="*/ 2147483647 h 124"/>
              <a:gd name="T12" fmla="*/ 0 w 118"/>
              <a:gd name="T13" fmla="*/ 2147483647 h 124"/>
              <a:gd name="T14" fmla="*/ 2147483647 w 118"/>
              <a:gd name="T15" fmla="*/ 2147483647 h 124"/>
              <a:gd name="T16" fmla="*/ 2147483647 w 118"/>
              <a:gd name="T17" fmla="*/ 2147483647 h 124"/>
              <a:gd name="T18" fmla="*/ 2147483647 w 118"/>
              <a:gd name="T19" fmla="*/ 2147483647 h 124"/>
              <a:gd name="T20" fmla="*/ 2147483647 w 118"/>
              <a:gd name="T21" fmla="*/ 2147483647 h 124"/>
              <a:gd name="T22" fmla="*/ 2147483647 w 118"/>
              <a:gd name="T23" fmla="*/ 2147483647 h 124"/>
              <a:gd name="T24" fmla="*/ 2147483647 w 118"/>
              <a:gd name="T25" fmla="*/ 2147483647 h 124"/>
              <a:gd name="T26" fmla="*/ 2147483647 w 118"/>
              <a:gd name="T27" fmla="*/ 2147483647 h 124"/>
              <a:gd name="T28" fmla="*/ 2147483647 w 118"/>
              <a:gd name="T29" fmla="*/ 0 h 124"/>
              <a:gd name="T30" fmla="*/ 17694720 60000 65536"/>
              <a:gd name="T31" fmla="*/ 0 60000 65536"/>
              <a:gd name="T32" fmla="*/ 5898240 60000 65536"/>
              <a:gd name="T33" fmla="*/ 1179648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8"/>
              <a:gd name="T46" fmla="*/ 0 h 124"/>
              <a:gd name="T47" fmla="*/ 118 w 118"/>
              <a:gd name="T48" fmla="*/ 124 h 1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8" h="124">
                <a:moveTo>
                  <a:pt x="60" y="0"/>
                </a:moveTo>
                <a:lnTo>
                  <a:pt x="46" y="47"/>
                </a:lnTo>
                <a:lnTo>
                  <a:pt x="0" y="47"/>
                </a:lnTo>
                <a:lnTo>
                  <a:pt x="38" y="78"/>
                </a:lnTo>
                <a:lnTo>
                  <a:pt x="22" y="124"/>
                </a:lnTo>
                <a:lnTo>
                  <a:pt x="60" y="96"/>
                </a:lnTo>
                <a:lnTo>
                  <a:pt x="96" y="124"/>
                </a:lnTo>
                <a:lnTo>
                  <a:pt x="81" y="78"/>
                </a:lnTo>
                <a:lnTo>
                  <a:pt x="118" y="47"/>
                </a:lnTo>
                <a:lnTo>
                  <a:pt x="74" y="47"/>
                </a:lnTo>
                <a:lnTo>
                  <a:pt x="60" y="0"/>
                </a:lnTo>
                <a:close/>
              </a:path>
            </a:pathLst>
          </a:custGeom>
          <a:solidFill>
            <a:srgbClr val="FFFF00"/>
          </a:solidFill>
          <a:ln w="127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5" name="Freeform 15"/>
          <p:cNvSpPr>
            <a:spLocks/>
          </p:cNvSpPr>
          <p:nvPr/>
        </p:nvSpPr>
        <p:spPr bwMode="auto">
          <a:xfrm>
            <a:off x="5651500" y="4941888"/>
            <a:ext cx="82550" cy="100012"/>
          </a:xfrm>
          <a:custGeom>
            <a:avLst/>
            <a:gdLst>
              <a:gd name="T0" fmla="*/ 2147483647 w 118"/>
              <a:gd name="T1" fmla="*/ 0 h 124"/>
              <a:gd name="T2" fmla="*/ 2147483647 w 118"/>
              <a:gd name="T3" fmla="*/ 2147483647 h 124"/>
              <a:gd name="T4" fmla="*/ 2147483647 w 118"/>
              <a:gd name="T5" fmla="*/ 2147483647 h 124"/>
              <a:gd name="T6" fmla="*/ 0 w 118"/>
              <a:gd name="T7" fmla="*/ 2147483647 h 124"/>
              <a:gd name="T8" fmla="*/ 2147483647 w 118"/>
              <a:gd name="T9" fmla="*/ 0 h 124"/>
              <a:gd name="T10" fmla="*/ 2147483647 w 118"/>
              <a:gd name="T11" fmla="*/ 2147483647 h 124"/>
              <a:gd name="T12" fmla="*/ 0 w 118"/>
              <a:gd name="T13" fmla="*/ 2147483647 h 124"/>
              <a:gd name="T14" fmla="*/ 2147483647 w 118"/>
              <a:gd name="T15" fmla="*/ 2147483647 h 124"/>
              <a:gd name="T16" fmla="*/ 2147483647 w 118"/>
              <a:gd name="T17" fmla="*/ 2147483647 h 124"/>
              <a:gd name="T18" fmla="*/ 2147483647 w 118"/>
              <a:gd name="T19" fmla="*/ 2147483647 h 124"/>
              <a:gd name="T20" fmla="*/ 2147483647 w 118"/>
              <a:gd name="T21" fmla="*/ 2147483647 h 124"/>
              <a:gd name="T22" fmla="*/ 2147483647 w 118"/>
              <a:gd name="T23" fmla="*/ 2147483647 h 124"/>
              <a:gd name="T24" fmla="*/ 2147483647 w 118"/>
              <a:gd name="T25" fmla="*/ 2147483647 h 124"/>
              <a:gd name="T26" fmla="*/ 2147483647 w 118"/>
              <a:gd name="T27" fmla="*/ 2147483647 h 124"/>
              <a:gd name="T28" fmla="*/ 2147483647 w 118"/>
              <a:gd name="T29" fmla="*/ 0 h 124"/>
              <a:gd name="T30" fmla="*/ 17694720 60000 65536"/>
              <a:gd name="T31" fmla="*/ 0 60000 65536"/>
              <a:gd name="T32" fmla="*/ 5898240 60000 65536"/>
              <a:gd name="T33" fmla="*/ 1179648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8"/>
              <a:gd name="T46" fmla="*/ 0 h 124"/>
              <a:gd name="T47" fmla="*/ 118 w 118"/>
              <a:gd name="T48" fmla="*/ 124 h 1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8" h="124">
                <a:moveTo>
                  <a:pt x="60" y="0"/>
                </a:moveTo>
                <a:lnTo>
                  <a:pt x="46" y="47"/>
                </a:lnTo>
                <a:lnTo>
                  <a:pt x="0" y="47"/>
                </a:lnTo>
                <a:lnTo>
                  <a:pt x="38" y="78"/>
                </a:lnTo>
                <a:lnTo>
                  <a:pt x="22" y="124"/>
                </a:lnTo>
                <a:lnTo>
                  <a:pt x="60" y="96"/>
                </a:lnTo>
                <a:lnTo>
                  <a:pt x="96" y="124"/>
                </a:lnTo>
                <a:lnTo>
                  <a:pt x="81" y="78"/>
                </a:lnTo>
                <a:lnTo>
                  <a:pt x="118" y="47"/>
                </a:lnTo>
                <a:lnTo>
                  <a:pt x="74" y="47"/>
                </a:lnTo>
                <a:lnTo>
                  <a:pt x="60" y="0"/>
                </a:lnTo>
                <a:close/>
              </a:path>
            </a:pathLst>
          </a:custGeom>
          <a:solidFill>
            <a:srgbClr val="FFFF00"/>
          </a:solidFill>
          <a:ln w="127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6" name="Freeform 15"/>
          <p:cNvSpPr>
            <a:spLocks/>
          </p:cNvSpPr>
          <p:nvPr/>
        </p:nvSpPr>
        <p:spPr bwMode="auto">
          <a:xfrm>
            <a:off x="5724525" y="5373688"/>
            <a:ext cx="82550" cy="100012"/>
          </a:xfrm>
          <a:custGeom>
            <a:avLst/>
            <a:gdLst>
              <a:gd name="T0" fmla="*/ 2147483647 w 118"/>
              <a:gd name="T1" fmla="*/ 0 h 124"/>
              <a:gd name="T2" fmla="*/ 2147483647 w 118"/>
              <a:gd name="T3" fmla="*/ 2147483647 h 124"/>
              <a:gd name="T4" fmla="*/ 2147483647 w 118"/>
              <a:gd name="T5" fmla="*/ 2147483647 h 124"/>
              <a:gd name="T6" fmla="*/ 0 w 118"/>
              <a:gd name="T7" fmla="*/ 2147483647 h 124"/>
              <a:gd name="T8" fmla="*/ 2147483647 w 118"/>
              <a:gd name="T9" fmla="*/ 0 h 124"/>
              <a:gd name="T10" fmla="*/ 2147483647 w 118"/>
              <a:gd name="T11" fmla="*/ 2147483647 h 124"/>
              <a:gd name="T12" fmla="*/ 0 w 118"/>
              <a:gd name="T13" fmla="*/ 2147483647 h 124"/>
              <a:gd name="T14" fmla="*/ 2147483647 w 118"/>
              <a:gd name="T15" fmla="*/ 2147483647 h 124"/>
              <a:gd name="T16" fmla="*/ 2147483647 w 118"/>
              <a:gd name="T17" fmla="*/ 2147483647 h 124"/>
              <a:gd name="T18" fmla="*/ 2147483647 w 118"/>
              <a:gd name="T19" fmla="*/ 2147483647 h 124"/>
              <a:gd name="T20" fmla="*/ 2147483647 w 118"/>
              <a:gd name="T21" fmla="*/ 2147483647 h 124"/>
              <a:gd name="T22" fmla="*/ 2147483647 w 118"/>
              <a:gd name="T23" fmla="*/ 2147483647 h 124"/>
              <a:gd name="T24" fmla="*/ 2147483647 w 118"/>
              <a:gd name="T25" fmla="*/ 2147483647 h 124"/>
              <a:gd name="T26" fmla="*/ 2147483647 w 118"/>
              <a:gd name="T27" fmla="*/ 2147483647 h 124"/>
              <a:gd name="T28" fmla="*/ 2147483647 w 118"/>
              <a:gd name="T29" fmla="*/ 0 h 124"/>
              <a:gd name="T30" fmla="*/ 17694720 60000 65536"/>
              <a:gd name="T31" fmla="*/ 0 60000 65536"/>
              <a:gd name="T32" fmla="*/ 5898240 60000 65536"/>
              <a:gd name="T33" fmla="*/ 1179648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8"/>
              <a:gd name="T46" fmla="*/ 0 h 124"/>
              <a:gd name="T47" fmla="*/ 118 w 118"/>
              <a:gd name="T48" fmla="*/ 124 h 1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8" h="124">
                <a:moveTo>
                  <a:pt x="60" y="0"/>
                </a:moveTo>
                <a:lnTo>
                  <a:pt x="46" y="47"/>
                </a:lnTo>
                <a:lnTo>
                  <a:pt x="0" y="47"/>
                </a:lnTo>
                <a:lnTo>
                  <a:pt x="38" y="78"/>
                </a:lnTo>
                <a:lnTo>
                  <a:pt x="22" y="124"/>
                </a:lnTo>
                <a:lnTo>
                  <a:pt x="60" y="96"/>
                </a:lnTo>
                <a:lnTo>
                  <a:pt x="96" y="124"/>
                </a:lnTo>
                <a:lnTo>
                  <a:pt x="81" y="78"/>
                </a:lnTo>
                <a:lnTo>
                  <a:pt x="118" y="47"/>
                </a:lnTo>
                <a:lnTo>
                  <a:pt x="74" y="47"/>
                </a:lnTo>
                <a:lnTo>
                  <a:pt x="60" y="0"/>
                </a:lnTo>
                <a:close/>
              </a:path>
            </a:pathLst>
          </a:custGeom>
          <a:solidFill>
            <a:srgbClr val="FFFF00"/>
          </a:solidFill>
          <a:ln w="127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5867400" y="5849938"/>
            <a:ext cx="82550" cy="100012"/>
          </a:xfrm>
          <a:custGeom>
            <a:avLst/>
            <a:gdLst>
              <a:gd name="T0" fmla="*/ 2147483647 w 118"/>
              <a:gd name="T1" fmla="*/ 0 h 124"/>
              <a:gd name="T2" fmla="*/ 2147483647 w 118"/>
              <a:gd name="T3" fmla="*/ 2147483647 h 124"/>
              <a:gd name="T4" fmla="*/ 2147483647 w 118"/>
              <a:gd name="T5" fmla="*/ 2147483647 h 124"/>
              <a:gd name="T6" fmla="*/ 0 w 118"/>
              <a:gd name="T7" fmla="*/ 2147483647 h 124"/>
              <a:gd name="T8" fmla="*/ 2147483647 w 118"/>
              <a:gd name="T9" fmla="*/ 0 h 124"/>
              <a:gd name="T10" fmla="*/ 2147483647 w 118"/>
              <a:gd name="T11" fmla="*/ 2147483647 h 124"/>
              <a:gd name="T12" fmla="*/ 0 w 118"/>
              <a:gd name="T13" fmla="*/ 2147483647 h 124"/>
              <a:gd name="T14" fmla="*/ 2147483647 w 118"/>
              <a:gd name="T15" fmla="*/ 2147483647 h 124"/>
              <a:gd name="T16" fmla="*/ 2147483647 w 118"/>
              <a:gd name="T17" fmla="*/ 2147483647 h 124"/>
              <a:gd name="T18" fmla="*/ 2147483647 w 118"/>
              <a:gd name="T19" fmla="*/ 2147483647 h 124"/>
              <a:gd name="T20" fmla="*/ 2147483647 w 118"/>
              <a:gd name="T21" fmla="*/ 2147483647 h 124"/>
              <a:gd name="T22" fmla="*/ 2147483647 w 118"/>
              <a:gd name="T23" fmla="*/ 2147483647 h 124"/>
              <a:gd name="T24" fmla="*/ 2147483647 w 118"/>
              <a:gd name="T25" fmla="*/ 2147483647 h 124"/>
              <a:gd name="T26" fmla="*/ 2147483647 w 118"/>
              <a:gd name="T27" fmla="*/ 2147483647 h 124"/>
              <a:gd name="T28" fmla="*/ 2147483647 w 118"/>
              <a:gd name="T29" fmla="*/ 0 h 124"/>
              <a:gd name="T30" fmla="*/ 17694720 60000 65536"/>
              <a:gd name="T31" fmla="*/ 0 60000 65536"/>
              <a:gd name="T32" fmla="*/ 5898240 60000 65536"/>
              <a:gd name="T33" fmla="*/ 1179648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8"/>
              <a:gd name="T46" fmla="*/ 0 h 124"/>
              <a:gd name="T47" fmla="*/ 118 w 118"/>
              <a:gd name="T48" fmla="*/ 124 h 1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8" h="124">
                <a:moveTo>
                  <a:pt x="60" y="0"/>
                </a:moveTo>
                <a:lnTo>
                  <a:pt x="46" y="47"/>
                </a:lnTo>
                <a:lnTo>
                  <a:pt x="0" y="47"/>
                </a:lnTo>
                <a:lnTo>
                  <a:pt x="38" y="78"/>
                </a:lnTo>
                <a:lnTo>
                  <a:pt x="22" y="124"/>
                </a:lnTo>
                <a:lnTo>
                  <a:pt x="60" y="96"/>
                </a:lnTo>
                <a:lnTo>
                  <a:pt x="96" y="124"/>
                </a:lnTo>
                <a:lnTo>
                  <a:pt x="81" y="78"/>
                </a:lnTo>
                <a:lnTo>
                  <a:pt x="118" y="47"/>
                </a:lnTo>
                <a:lnTo>
                  <a:pt x="74" y="47"/>
                </a:lnTo>
                <a:lnTo>
                  <a:pt x="60" y="0"/>
                </a:lnTo>
                <a:close/>
              </a:path>
            </a:pathLst>
          </a:custGeom>
          <a:solidFill>
            <a:srgbClr val="FFFF00"/>
          </a:solidFill>
          <a:ln w="127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88" name="Freeform 15"/>
          <p:cNvSpPr>
            <a:spLocks/>
          </p:cNvSpPr>
          <p:nvPr/>
        </p:nvSpPr>
        <p:spPr bwMode="auto">
          <a:xfrm>
            <a:off x="5940425" y="5157788"/>
            <a:ext cx="82550" cy="100012"/>
          </a:xfrm>
          <a:custGeom>
            <a:avLst/>
            <a:gdLst>
              <a:gd name="T0" fmla="*/ 2147483647 w 118"/>
              <a:gd name="T1" fmla="*/ 0 h 124"/>
              <a:gd name="T2" fmla="*/ 2147483647 w 118"/>
              <a:gd name="T3" fmla="*/ 2147483647 h 124"/>
              <a:gd name="T4" fmla="*/ 2147483647 w 118"/>
              <a:gd name="T5" fmla="*/ 2147483647 h 124"/>
              <a:gd name="T6" fmla="*/ 0 w 118"/>
              <a:gd name="T7" fmla="*/ 2147483647 h 124"/>
              <a:gd name="T8" fmla="*/ 2147483647 w 118"/>
              <a:gd name="T9" fmla="*/ 0 h 124"/>
              <a:gd name="T10" fmla="*/ 2147483647 w 118"/>
              <a:gd name="T11" fmla="*/ 2147483647 h 124"/>
              <a:gd name="T12" fmla="*/ 0 w 118"/>
              <a:gd name="T13" fmla="*/ 2147483647 h 124"/>
              <a:gd name="T14" fmla="*/ 2147483647 w 118"/>
              <a:gd name="T15" fmla="*/ 2147483647 h 124"/>
              <a:gd name="T16" fmla="*/ 2147483647 w 118"/>
              <a:gd name="T17" fmla="*/ 2147483647 h 124"/>
              <a:gd name="T18" fmla="*/ 2147483647 w 118"/>
              <a:gd name="T19" fmla="*/ 2147483647 h 124"/>
              <a:gd name="T20" fmla="*/ 2147483647 w 118"/>
              <a:gd name="T21" fmla="*/ 2147483647 h 124"/>
              <a:gd name="T22" fmla="*/ 2147483647 w 118"/>
              <a:gd name="T23" fmla="*/ 2147483647 h 124"/>
              <a:gd name="T24" fmla="*/ 2147483647 w 118"/>
              <a:gd name="T25" fmla="*/ 2147483647 h 124"/>
              <a:gd name="T26" fmla="*/ 2147483647 w 118"/>
              <a:gd name="T27" fmla="*/ 2147483647 h 124"/>
              <a:gd name="T28" fmla="*/ 2147483647 w 118"/>
              <a:gd name="T29" fmla="*/ 0 h 124"/>
              <a:gd name="T30" fmla="*/ 17694720 60000 65536"/>
              <a:gd name="T31" fmla="*/ 0 60000 65536"/>
              <a:gd name="T32" fmla="*/ 5898240 60000 65536"/>
              <a:gd name="T33" fmla="*/ 1179648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8"/>
              <a:gd name="T46" fmla="*/ 0 h 124"/>
              <a:gd name="T47" fmla="*/ 118 w 118"/>
              <a:gd name="T48" fmla="*/ 124 h 1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8" h="124">
                <a:moveTo>
                  <a:pt x="60" y="0"/>
                </a:moveTo>
                <a:lnTo>
                  <a:pt x="46" y="47"/>
                </a:lnTo>
                <a:lnTo>
                  <a:pt x="0" y="47"/>
                </a:lnTo>
                <a:lnTo>
                  <a:pt x="38" y="78"/>
                </a:lnTo>
                <a:lnTo>
                  <a:pt x="22" y="124"/>
                </a:lnTo>
                <a:lnTo>
                  <a:pt x="60" y="96"/>
                </a:lnTo>
                <a:lnTo>
                  <a:pt x="96" y="124"/>
                </a:lnTo>
                <a:lnTo>
                  <a:pt x="81" y="78"/>
                </a:lnTo>
                <a:lnTo>
                  <a:pt x="118" y="47"/>
                </a:lnTo>
                <a:lnTo>
                  <a:pt x="74" y="47"/>
                </a:lnTo>
                <a:lnTo>
                  <a:pt x="60" y="0"/>
                </a:lnTo>
                <a:close/>
              </a:path>
            </a:pathLst>
          </a:custGeom>
          <a:solidFill>
            <a:srgbClr val="FFFF00"/>
          </a:solidFill>
          <a:ln w="127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cxnSp>
        <p:nvCxnSpPr>
          <p:cNvPr id="20" name="19 Conector recto"/>
          <p:cNvCxnSpPr/>
          <p:nvPr/>
        </p:nvCxnSpPr>
        <p:spPr>
          <a:xfrm>
            <a:off x="71406" y="1357298"/>
            <a:ext cx="8929718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6000760" y="6345816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           www.idtgr.com</a:t>
            </a:r>
            <a:endParaRPr lang="es-ES" sz="16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42994" y="214290"/>
            <a:ext cx="8229600" cy="1143000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PORTAFOLIO  DE  PRODUCTOS</a:t>
            </a:r>
            <a:endParaRPr lang="es-ES" sz="3600" dirty="0" smtClean="0"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71438" y="1355710"/>
            <a:ext cx="9001156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000760" y="6345816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           www.idtgr.com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428596" y="1643050"/>
            <a:ext cx="3143272" cy="21431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INFRAESTRUCTURA</a:t>
            </a:r>
          </a:p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FISICA</a:t>
            </a:r>
            <a:endParaRPr lang="es-MX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613523" y="2278747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MX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VOZ, DATOS Y VIDEO</a:t>
            </a:r>
          </a:p>
        </p:txBody>
      </p:sp>
      <p:sp>
        <p:nvSpPr>
          <p:cNvPr id="22" name="21 Elipse"/>
          <p:cNvSpPr/>
          <p:nvPr/>
        </p:nvSpPr>
        <p:spPr>
          <a:xfrm>
            <a:off x="5429256" y="1643050"/>
            <a:ext cx="3286148" cy="21431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b="1" dirty="0" smtClean="0">
                <a:latin typeface="Arial" pitchFamily="34" charset="0"/>
                <a:cs typeface="Arial" pitchFamily="34" charset="0"/>
              </a:rPr>
              <a:t>TELECOMUNICACIONES</a:t>
            </a:r>
          </a:p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VOZ,  DATOS,  Y VIDEO</a:t>
            </a:r>
            <a:endParaRPr lang="es-MX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2714612" y="4357694"/>
            <a:ext cx="3143272" cy="214314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Arial" pitchFamily="34" charset="0"/>
                <a:cs typeface="Arial" pitchFamily="34" charset="0"/>
              </a:rPr>
              <a:t>INALAMBRICOS</a:t>
            </a:r>
            <a:endParaRPr lang="es-MX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Flecha a la derecha con bandas"/>
          <p:cNvSpPr/>
          <p:nvPr/>
        </p:nvSpPr>
        <p:spPr>
          <a:xfrm>
            <a:off x="4714876" y="2500306"/>
            <a:ext cx="500066" cy="285752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Flecha a la derecha con bandas"/>
          <p:cNvSpPr/>
          <p:nvPr/>
        </p:nvSpPr>
        <p:spPr>
          <a:xfrm rot="10800000">
            <a:off x="3929058" y="2500306"/>
            <a:ext cx="500066" cy="285752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8" name="27 Grupo"/>
          <p:cNvGrpSpPr/>
          <p:nvPr/>
        </p:nvGrpSpPr>
        <p:grpSpPr>
          <a:xfrm rot="3028764">
            <a:off x="2787819" y="3923143"/>
            <a:ext cx="857256" cy="214314"/>
            <a:chOff x="2000232" y="4357694"/>
            <a:chExt cx="857256" cy="214314"/>
          </a:xfrm>
        </p:grpSpPr>
        <p:sp>
          <p:nvSpPr>
            <p:cNvPr id="26" name="25 Flecha a la derecha con bandas"/>
            <p:cNvSpPr/>
            <p:nvPr/>
          </p:nvSpPr>
          <p:spPr>
            <a:xfrm rot="10800000">
              <a:off x="2000232" y="4357694"/>
              <a:ext cx="357190" cy="214314"/>
            </a:xfrm>
            <a:prstGeom prst="striped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26 Flecha a la derecha con bandas"/>
            <p:cNvSpPr/>
            <p:nvPr/>
          </p:nvSpPr>
          <p:spPr>
            <a:xfrm>
              <a:off x="2500298" y="4357694"/>
              <a:ext cx="357190" cy="214314"/>
            </a:xfrm>
            <a:prstGeom prst="striped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9" name="18 Grupo"/>
          <p:cNvGrpSpPr/>
          <p:nvPr/>
        </p:nvGrpSpPr>
        <p:grpSpPr>
          <a:xfrm rot="7978622">
            <a:off x="5415849" y="3994241"/>
            <a:ext cx="857256" cy="214314"/>
            <a:chOff x="2000232" y="4357694"/>
            <a:chExt cx="857256" cy="214314"/>
          </a:xfrm>
        </p:grpSpPr>
        <p:sp>
          <p:nvSpPr>
            <p:cNvPr id="20" name="19 Flecha a la derecha con bandas"/>
            <p:cNvSpPr/>
            <p:nvPr/>
          </p:nvSpPr>
          <p:spPr>
            <a:xfrm rot="10800000">
              <a:off x="2000232" y="4357694"/>
              <a:ext cx="357190" cy="214314"/>
            </a:xfrm>
            <a:prstGeom prst="striped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20 Flecha a la derecha con bandas"/>
            <p:cNvSpPr/>
            <p:nvPr/>
          </p:nvSpPr>
          <p:spPr>
            <a:xfrm>
              <a:off x="2500298" y="4357694"/>
              <a:ext cx="357190" cy="214314"/>
            </a:xfrm>
            <a:prstGeom prst="striped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solucion-de-cableado-estructurado.jpg"/>
          <p:cNvPicPr>
            <a:picLocks noChangeAspect="1"/>
          </p:cNvPicPr>
          <p:nvPr/>
        </p:nvPicPr>
        <p:blipFill>
          <a:blip r:embed="rId2" cstate="print"/>
          <a:srcRect l="4410" b="23625"/>
          <a:stretch>
            <a:fillRect/>
          </a:stretch>
        </p:blipFill>
        <p:spPr>
          <a:xfrm>
            <a:off x="4071934" y="3857628"/>
            <a:ext cx="1643074" cy="857256"/>
          </a:xfrm>
          <a:prstGeom prst="rect">
            <a:avLst/>
          </a:prstGeom>
        </p:spPr>
      </p:pic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-285750" y="1639888"/>
            <a:ext cx="8229600" cy="4525962"/>
          </a:xfrm>
        </p:spPr>
        <p:txBody>
          <a:bodyPr/>
          <a:lstStyle/>
          <a:p>
            <a:pPr lvl="2" indent="-246063">
              <a:lnSpc>
                <a:spcPct val="90000"/>
              </a:lnSpc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s-MX" dirty="0" smtClean="0">
                <a:latin typeface="Arial" charset="0"/>
                <a:cs typeface="Arial" charset="0"/>
              </a:rPr>
              <a:t>Cableado Estructurado (Voz, Datos y Vídeo)</a:t>
            </a:r>
          </a:p>
          <a:p>
            <a:pPr lvl="2" indent="-246063">
              <a:lnSpc>
                <a:spcPct val="90000"/>
              </a:lnSpc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s-MX" dirty="0" smtClean="0">
                <a:latin typeface="Arial" charset="0"/>
                <a:cs typeface="Arial" charset="0"/>
              </a:rPr>
              <a:t>Fibra Óptica</a:t>
            </a:r>
          </a:p>
          <a:p>
            <a:pPr lvl="2" indent="-246063">
              <a:lnSpc>
                <a:spcPct val="90000"/>
              </a:lnSpc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s-MX" dirty="0" smtClean="0">
                <a:latin typeface="Arial" charset="0"/>
                <a:cs typeface="Arial" charset="0"/>
              </a:rPr>
              <a:t>Ingeniería, Diseño y Administración de Proyectos</a:t>
            </a:r>
            <a:endParaRPr lang="es-ES" dirty="0" smtClean="0">
              <a:latin typeface="Arial" charset="0"/>
              <a:cs typeface="Arial" charset="0"/>
            </a:endParaRPr>
          </a:p>
          <a:p>
            <a:pPr lvl="2" indent="-246063">
              <a:lnSpc>
                <a:spcPct val="90000"/>
              </a:lnSpc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s-ES" dirty="0" smtClean="0">
                <a:latin typeface="Arial" charset="0"/>
                <a:cs typeface="Arial" charset="0"/>
              </a:rPr>
              <a:t>Adecuaciones de </a:t>
            </a:r>
            <a:r>
              <a:rPr lang="en-GB" dirty="0" smtClean="0">
                <a:latin typeface="Arial" charset="0"/>
                <a:cs typeface="Arial" charset="0"/>
              </a:rPr>
              <a:t>SITE y DATACENTERS</a:t>
            </a:r>
          </a:p>
          <a:p>
            <a:pPr lvl="2" indent="-246063">
              <a:lnSpc>
                <a:spcPct val="90000"/>
              </a:lnSpc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s-ES" dirty="0" smtClean="0">
                <a:latin typeface="Arial" charset="0"/>
                <a:cs typeface="Arial" charset="0"/>
              </a:rPr>
              <a:t>Canalizaciones</a:t>
            </a:r>
          </a:p>
          <a:p>
            <a:pPr lvl="2" indent="-246063">
              <a:lnSpc>
                <a:spcPct val="90000"/>
              </a:lnSpc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s-MX" dirty="0" smtClean="0">
                <a:latin typeface="Arial" charset="0"/>
                <a:cs typeface="Arial" charset="0"/>
              </a:rPr>
              <a:t>Obra Civil</a:t>
            </a:r>
          </a:p>
          <a:p>
            <a:pPr lvl="2" indent="-246063">
              <a:lnSpc>
                <a:spcPct val="90000"/>
              </a:lnSpc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s-MX" dirty="0" smtClean="0">
                <a:latin typeface="Arial" charset="0"/>
                <a:cs typeface="Arial" charset="0"/>
              </a:rPr>
              <a:t>Tierras Físicas</a:t>
            </a:r>
          </a:p>
          <a:p>
            <a:pPr lvl="2" indent="-246063">
              <a:lnSpc>
                <a:spcPct val="90000"/>
              </a:lnSpc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s-MX" dirty="0" smtClean="0">
                <a:latin typeface="Arial" charset="0"/>
                <a:cs typeface="Arial" charset="0"/>
              </a:rPr>
              <a:t>Para Rayos</a:t>
            </a:r>
          </a:p>
          <a:p>
            <a:pPr lvl="2" indent="-246063">
              <a:lnSpc>
                <a:spcPct val="90000"/>
              </a:lnSpc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s-MX" dirty="0" smtClean="0">
                <a:latin typeface="Arial" charset="0"/>
                <a:cs typeface="Arial" charset="0"/>
              </a:rPr>
              <a:t>Adecuaciones Eléctricas</a:t>
            </a:r>
          </a:p>
          <a:p>
            <a:pPr lvl="2" indent="-246063">
              <a:lnSpc>
                <a:spcPct val="90000"/>
              </a:lnSpc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s-MX" dirty="0" smtClean="0">
                <a:latin typeface="Arial" charset="0"/>
                <a:cs typeface="Arial" charset="0"/>
              </a:rPr>
              <a:t>Mástiles</a:t>
            </a:r>
          </a:p>
          <a:p>
            <a:pPr lvl="2" indent="-246063">
              <a:lnSpc>
                <a:spcPct val="90000"/>
              </a:lnSpc>
              <a:buClr>
                <a:srgbClr val="0070C0"/>
              </a:buClr>
              <a:buSzPct val="130000"/>
              <a:buFont typeface="Arial" pitchFamily="34" charset="0"/>
              <a:buChar char="•"/>
            </a:pPr>
            <a:r>
              <a:rPr lang="es-MX" dirty="0" smtClean="0">
                <a:latin typeface="Arial" charset="0"/>
                <a:cs typeface="Arial" charset="0"/>
              </a:rPr>
              <a:t>Torres Arriostradas</a:t>
            </a:r>
            <a:endParaRPr lang="es-ES" dirty="0" smtClean="0">
              <a:latin typeface="Arial" charset="0"/>
              <a:cs typeface="Arial" charset="0"/>
            </a:endParaRPr>
          </a:p>
          <a:p>
            <a:pPr marL="273050" indent="-273050">
              <a:lnSpc>
                <a:spcPct val="90000"/>
              </a:lnSpc>
              <a:buFont typeface="Wingdings" pitchFamily="2" charset="2"/>
              <a:buNone/>
            </a:pPr>
            <a:endParaRPr lang="es-ES" dirty="0" smtClean="0">
              <a:latin typeface="Tw Cen MT" pitchFamily="34" charset="0"/>
            </a:endParaRPr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 anchorCtr="1"/>
          <a:lstStyle/>
          <a:p>
            <a:r>
              <a:rPr lang="es-MX" sz="36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INFRAESTRUCTURA  </a:t>
            </a:r>
            <a:r>
              <a:rPr lang="es-MX" sz="36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FISICA</a:t>
            </a:r>
            <a:endParaRPr lang="es-ES" sz="3600" b="1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2" descr="http://www.registrocdt.cl/fichas%20especificas/listado_fichas/fichas/c09/DURATEC_linea_pvc/imagenes/PVC%20Pres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5500702"/>
            <a:ext cx="10001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"/>
          <p:cNvCxnSpPr/>
          <p:nvPr/>
        </p:nvCxnSpPr>
        <p:spPr>
          <a:xfrm>
            <a:off x="71438" y="1427148"/>
            <a:ext cx="9001156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8 Imagen" descr="cableado estructura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5571" y="2214554"/>
            <a:ext cx="1101271" cy="785818"/>
          </a:xfrm>
          <a:prstGeom prst="rect">
            <a:avLst/>
          </a:prstGeom>
        </p:spPr>
      </p:pic>
      <p:pic>
        <p:nvPicPr>
          <p:cNvPr id="17" name="16 Imagen" descr="AMPTRAC_Family_Shot_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711312"/>
            <a:ext cx="2643206" cy="1575208"/>
          </a:xfrm>
          <a:prstGeom prst="rect">
            <a:avLst/>
          </a:prstGeom>
        </p:spPr>
      </p:pic>
      <p:pic>
        <p:nvPicPr>
          <p:cNvPr id="14" name="13 Imagen" descr="const3_gesti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2983832"/>
            <a:ext cx="2071702" cy="1373862"/>
          </a:xfrm>
          <a:prstGeom prst="rect">
            <a:avLst/>
          </a:prstGeom>
        </p:spPr>
      </p:pic>
      <p:pic>
        <p:nvPicPr>
          <p:cNvPr id="18" name="17 Imagen" descr="torres_punt.jpg"/>
          <p:cNvPicPr>
            <a:picLocks noChangeAspect="1"/>
          </p:cNvPicPr>
          <p:nvPr/>
        </p:nvPicPr>
        <p:blipFill>
          <a:blip r:embed="rId7"/>
          <a:srcRect l="33723" r="41996" b="41716"/>
          <a:stretch>
            <a:fillRect/>
          </a:stretch>
        </p:blipFill>
        <p:spPr>
          <a:xfrm>
            <a:off x="5715008" y="3000372"/>
            <a:ext cx="1000132" cy="1718481"/>
          </a:xfrm>
          <a:prstGeom prst="rect">
            <a:avLst/>
          </a:prstGeom>
        </p:spPr>
      </p:pic>
      <p:pic>
        <p:nvPicPr>
          <p:cNvPr id="24" name="23 Imagen" descr="untitled.bmp"/>
          <p:cNvPicPr>
            <a:picLocks noChangeAspect="1"/>
          </p:cNvPicPr>
          <p:nvPr/>
        </p:nvPicPr>
        <p:blipFill>
          <a:blip r:embed="rId8"/>
          <a:srcRect b="14286"/>
          <a:stretch>
            <a:fillRect/>
          </a:stretch>
        </p:blipFill>
        <p:spPr>
          <a:xfrm>
            <a:off x="6715140" y="4357694"/>
            <a:ext cx="2071702" cy="1143008"/>
          </a:xfrm>
          <a:prstGeom prst="rect">
            <a:avLst/>
          </a:prstGeom>
        </p:spPr>
      </p:pic>
      <p:sp>
        <p:nvSpPr>
          <p:cNvPr id="29" name="28 CuadroTexto"/>
          <p:cNvSpPr txBox="1"/>
          <p:nvPr/>
        </p:nvSpPr>
        <p:spPr>
          <a:xfrm>
            <a:off x="6000760" y="6345816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           www.idtgr.com</a:t>
            </a:r>
            <a:endParaRPr lang="es-ES" sz="1600" b="1" dirty="0"/>
          </a:p>
        </p:txBody>
      </p:sp>
      <p:pic>
        <p:nvPicPr>
          <p:cNvPr id="15" name="14 Imagen" descr="Canalizaciones%20Electrica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5141" y="5500702"/>
            <a:ext cx="1143008" cy="78581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12" descr="http://t1.gstatic.com/images?q=tbn:Y7T1YwWordY_qM:http://www.tel-conn.com/images/ADC_logo-1.pn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040066"/>
            <a:ext cx="85725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Tyco Electronic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349" y="5143512"/>
            <a:ext cx="22272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4" descr="http://www.hubbell-premise.com/imgs/logo-yellow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5624533"/>
            <a:ext cx="1285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" descr="http://t2.gstatic.com/images?q=tbn:DcvOLQH8eQG6GM:http://www.kiarallyraid.com/assets/images/3M-logo.jpg">
            <a:hlinkClick r:id="rId6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2214554"/>
            <a:ext cx="809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8" descr="http://t0.gstatic.com/images?q=tbn:zVtoUNvJgIz_TM:http://www.coetena.com/Images/Cables/LOGO%2520CONDUMEX.jpg">
            <a:hlinkClick r:id="rId8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44" y="3929066"/>
            <a:ext cx="14287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2" descr="http://t0.gstatic.com/images?q=tbn:cvs4RgumEo1SlM:http://redesintegrales.com/imagenes/north%2520logo.jpg">
            <a:hlinkClick r:id="rId10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29340" y="3071810"/>
            <a:ext cx="1357304" cy="72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http://t0.gstatic.com/images?q=tbn:PrMI6WQYoGDzIM:http://www.rittal-corp.com/company/news/media/gallery/colorlogosquare.bmp">
            <a:hlinkClick r:id="rId12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28254" y="4857767"/>
            <a:ext cx="1015514" cy="12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6" descr="http://t0.gstatic.com/images?q=tbn:NbWoFmwKMLHAGM:http://www.keysca.com/images/Logo%2520Bticino%2520www.bticino.com.ve.JPG">
            <a:hlinkClick r:id="rId14"/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71665" y="2395534"/>
            <a:ext cx="1171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0" descr="http://t2.gstatic.com/images?q=tbn:g0XSztAo5dRldM:http://www.dmrolnix.com/Logo%2520Rymco2.JPG">
            <a:hlinkClick r:id="rId16"/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115330" y="2500306"/>
            <a:ext cx="7429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2" descr="http://t2.gstatic.com/images?q=tbn:Ut9qGbb_BO6L1M:http://www.insideindianabusiness.com/images/news/logos/SuperiorEssexlogo.jpg">
            <a:hlinkClick r:id="rId18"/>
          </p:cNvPr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14282" y="2786066"/>
            <a:ext cx="15859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6" descr="Logo"/>
          <p:cNvPicPr>
            <a:picLocks noChangeAspect="1"/>
          </p:cNvPicPr>
          <p:nvPr/>
        </p:nvPicPr>
        <p:blipFill>
          <a:blip r:embed="rId20"/>
          <a:srcRect t="18330" b="8350"/>
          <a:stretch>
            <a:fillRect/>
          </a:stretch>
        </p:blipFill>
        <p:spPr bwMode="auto">
          <a:xfrm>
            <a:off x="2928926" y="4929198"/>
            <a:ext cx="271462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27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539067" y="3743333"/>
            <a:ext cx="12477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9" descr="http://t0.gstatic.com/images?q=tbn:7cf0D1eNfJ0z2M:http://www.tecnologias.com.mx/images/logo_faragauss.jpg">
            <a:hlinkClick r:id="rId22"/>
          </p:cNvPr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786688" y="4929198"/>
            <a:ext cx="714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31" descr="BESCO">
            <a:hlinkClick r:id="rId24"/>
          </p:cNvPr>
          <p:cNvPicPr>
            <a:picLocks noChangeAspect="1"/>
          </p:cNvPicPr>
          <p:nvPr/>
        </p:nvPicPr>
        <p:blipFill>
          <a:blip r:embed="rId25"/>
          <a:srcRect r="9484" b="9999"/>
          <a:stretch>
            <a:fillRect/>
          </a:stretch>
        </p:blipFill>
        <p:spPr bwMode="auto">
          <a:xfrm>
            <a:off x="2714612" y="4071942"/>
            <a:ext cx="272732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6" descr="http://t1.gstatic.com/images?q=tbn:-1jhwBTWeQt2RM:http://reliablecomm.net/images/leviton_logo.gif">
            <a:hlinkClick r:id="rId26"/>
          </p:cNvPr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14282" y="1285860"/>
            <a:ext cx="11398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27" descr="http://t1.gstatic.com/images?q=tbn:2Q-V67jNuwtOIM:http://www.ascendgroup.com/hoffman%2520logo1a.jpg">
            <a:hlinkClick r:id="rId28"/>
          </p:cNvPr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678324" y="4143380"/>
            <a:ext cx="167975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28 Conector recto"/>
          <p:cNvCxnSpPr/>
          <p:nvPr/>
        </p:nvCxnSpPr>
        <p:spPr>
          <a:xfrm>
            <a:off x="142844" y="1214422"/>
            <a:ext cx="8929718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 anchorCtr="1"/>
          <a:lstStyle/>
          <a:p>
            <a:r>
              <a:rPr lang="es-MX" sz="36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INFRAESTRUCTURA  </a:t>
            </a:r>
            <a:r>
              <a:rPr lang="es-MX" sz="36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FISICA</a:t>
            </a:r>
            <a:endParaRPr lang="es-ES" sz="3600" b="1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000760" y="6345816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           www.idtgr.com</a:t>
            </a:r>
            <a:endParaRPr lang="es-ES" sz="1600" b="1" dirty="0"/>
          </a:p>
        </p:txBody>
      </p:sp>
      <p:pic>
        <p:nvPicPr>
          <p:cNvPr id="15362" name="Picture 2" descr="http://www.distamex.com.mx/marcas/cablofil.pn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143636" y="2214554"/>
            <a:ext cx="1714512" cy="613578"/>
          </a:xfrm>
          <a:prstGeom prst="rect">
            <a:avLst/>
          </a:prstGeom>
          <a:noFill/>
        </p:spPr>
      </p:pic>
      <p:pic>
        <p:nvPicPr>
          <p:cNvPr id="15364" name="Picture 4" descr="http://www.weitzerltd.com/Portals/weitzerltd/images/Site%20logos/Iboco%201.JPG"/>
          <p:cNvPicPr>
            <a:picLocks noChangeAspect="1" noChangeArrowheads="1"/>
          </p:cNvPicPr>
          <p:nvPr/>
        </p:nvPicPr>
        <p:blipFill>
          <a:blip r:embed="rId31"/>
          <a:srcRect l="9509" t="7692" r="6101" b="3845"/>
          <a:stretch>
            <a:fillRect/>
          </a:stretch>
        </p:blipFill>
        <p:spPr bwMode="auto">
          <a:xfrm>
            <a:off x="3571868" y="2280961"/>
            <a:ext cx="2000264" cy="647973"/>
          </a:xfrm>
          <a:prstGeom prst="rect">
            <a:avLst/>
          </a:prstGeom>
          <a:noFill/>
        </p:spPr>
      </p:pic>
      <p:pic>
        <p:nvPicPr>
          <p:cNvPr id="15366" name="Picture 6" descr="http://soleilwire.com/images/BELDEN_wTag_RGB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746795" y="1428736"/>
            <a:ext cx="2110825" cy="611500"/>
          </a:xfrm>
          <a:prstGeom prst="rect">
            <a:avLst/>
          </a:prstGeom>
          <a:noFill/>
        </p:spPr>
      </p:pic>
      <p:pic>
        <p:nvPicPr>
          <p:cNvPr id="15370" name="Picture 10" descr="http://www.grupoandacom.com/panduit.jpg"/>
          <p:cNvPicPr>
            <a:picLocks noChangeAspect="1" noChangeArrowheads="1"/>
          </p:cNvPicPr>
          <p:nvPr/>
        </p:nvPicPr>
        <p:blipFill>
          <a:blip r:embed="rId33" cstate="print"/>
          <a:srcRect r="5555" b="-1282"/>
          <a:stretch>
            <a:fillRect/>
          </a:stretch>
        </p:blipFill>
        <p:spPr bwMode="auto">
          <a:xfrm>
            <a:off x="6715140" y="1500175"/>
            <a:ext cx="1857420" cy="500066"/>
          </a:xfrm>
          <a:prstGeom prst="rect">
            <a:avLst/>
          </a:prstGeom>
          <a:noFill/>
        </p:spPr>
      </p:pic>
      <p:pic>
        <p:nvPicPr>
          <p:cNvPr id="15372" name="Picture 12" descr="http://www.villacero.com/nowcm/villaceronew/images/villaceroLogoBoth.jpg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4205306" y="1571612"/>
            <a:ext cx="1866892" cy="419461"/>
          </a:xfrm>
          <a:prstGeom prst="rect">
            <a:avLst/>
          </a:prstGeom>
          <a:noFill/>
        </p:spPr>
      </p:pic>
      <p:pic>
        <p:nvPicPr>
          <p:cNvPr id="2" name="Picture 2" descr="http://t2.gstatic.com/images?q=tbn:ANd9GcQ83W4mrqX30I6kJptF5QohpOO9x1KyQXjlpvgldQpDGS5XTo1CWA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3143240" y="3357562"/>
            <a:ext cx="2571768" cy="4535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142844" y="1214422"/>
            <a:ext cx="8929718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500166" y="285728"/>
            <a:ext cx="8229600" cy="1143000"/>
          </a:xfrm>
        </p:spPr>
        <p:txBody>
          <a:bodyPr anchorCtr="1"/>
          <a:lstStyle/>
          <a:p>
            <a:r>
              <a:rPr lang="es-MX" sz="3600" b="1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VOCEO  INTERCOM</a:t>
            </a:r>
            <a:endParaRPr lang="es-ES" sz="3600" b="1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2965"/>
            <a:ext cx="4356761" cy="321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019444" y="5500702"/>
            <a:ext cx="5695960" cy="785810"/>
          </a:xfrm>
          <a:prstGeom prst="rect">
            <a:avLst/>
          </a:prstGeom>
        </p:spPr>
        <p:txBody>
          <a:bodyPr vert="horz" rtlCol="0" anchor="ctr" anchorCtr="1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just" fontAlgn="auto">
              <a:spcAft>
                <a:spcPts val="0"/>
              </a:spcAft>
            </a:pPr>
            <a:r>
              <a:rPr lang="es-MX" sz="2000" dirty="0" smtClean="0"/>
              <a:t>Cuenta </a:t>
            </a:r>
            <a:r>
              <a:rPr lang="es-MX" sz="2000" smtClean="0"/>
              <a:t>con Sistemas </a:t>
            </a:r>
            <a:r>
              <a:rPr lang="es-MX" sz="2000" dirty="0" smtClean="0"/>
              <a:t>de Notificación de Emergencias, Voceo e Intercomunicación de acuerdo a </a:t>
            </a:r>
            <a:r>
              <a:rPr lang="es-MX" sz="2000" smtClean="0"/>
              <a:t>sus necesidades.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714412" y="4857768"/>
            <a:ext cx="6553216" cy="785810"/>
          </a:xfrm>
          <a:prstGeom prst="rect">
            <a:avLst/>
          </a:prstGeom>
        </p:spPr>
        <p:txBody>
          <a:bodyPr vert="horz" rtlCol="0" anchor="ctr" anchorCtr="1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fontAlgn="auto">
              <a:spcAft>
                <a:spcPts val="0"/>
              </a:spcAft>
            </a:pPr>
            <a:r>
              <a:rPr kumimoji="0" lang="es-MX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GAI-TRONICS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0436"/>
            <a:ext cx="2428892" cy="7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428736"/>
            <a:ext cx="3265971" cy="372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ChangeArrowheads="1"/>
          </p:cNvSpPr>
          <p:nvPr/>
        </p:nvSpPr>
        <p:spPr bwMode="auto">
          <a:xfrm>
            <a:off x="414338" y="-7146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 anchorCtr="1"/>
          <a:lstStyle/>
          <a:p>
            <a:pPr algn="ctr"/>
            <a:r>
              <a:rPr lang="es-MX" sz="3600" b="1" dirty="0"/>
              <a:t>TELEFONIA</a:t>
            </a:r>
            <a:endParaRPr lang="es-ES" sz="3600" b="1" dirty="0"/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-85725" y="1331930"/>
            <a:ext cx="8229600" cy="4525962"/>
          </a:xfrm>
        </p:spPr>
        <p:txBody>
          <a:bodyPr rtlCol="0">
            <a:normAutofit/>
          </a:bodyPr>
          <a:lstStyle/>
          <a:p>
            <a:pPr lvl="2" indent="-246888" fontAlgn="auto">
              <a:spcAft>
                <a:spcPts val="0"/>
              </a:spcAft>
              <a:buFont typeface="Wingdings" pitchFamily="2"/>
              <a:buNone/>
              <a:defRPr/>
            </a:pPr>
            <a:r>
              <a:rPr lang="es-MX" sz="2000" b="1" dirty="0" smtClean="0">
                <a:latin typeface="Arial" pitchFamily="34"/>
                <a:cs typeface="Arial" pitchFamily="34"/>
              </a:rPr>
              <a:t>CONMUTADORES TELEFONICOS</a:t>
            </a:r>
            <a:r>
              <a:rPr lang="es-MX" sz="2000" dirty="0" smtClean="0">
                <a:latin typeface="Arial" pitchFamily="34"/>
                <a:cs typeface="Arial" pitchFamily="34"/>
              </a:rPr>
              <a:t>:  Sistemas Telefónicos</a:t>
            </a:r>
          </a:p>
          <a:p>
            <a:pPr lvl="2" indent="-246888" fontAlgn="auto">
              <a:spcAft>
                <a:spcPts val="0"/>
              </a:spcAft>
              <a:buFont typeface="Wingdings" pitchFamily="2"/>
              <a:buNone/>
              <a:defRPr/>
            </a:pPr>
            <a:r>
              <a:rPr lang="es-MX" sz="2000" dirty="0" smtClean="0">
                <a:latin typeface="Arial" pitchFamily="34"/>
                <a:cs typeface="Arial" pitchFamily="34"/>
              </a:rPr>
              <a:t>TDM è IP  en baja, mediana y gran capacidad</a:t>
            </a:r>
          </a:p>
          <a:p>
            <a:pPr lvl="2" indent="-246888" fontAlgn="auto">
              <a:spcAft>
                <a:spcPts val="0"/>
              </a:spcAft>
              <a:buClr>
                <a:srgbClr val="0070C0"/>
              </a:buClr>
              <a:buSzPct val="125000"/>
              <a:buFont typeface="Arial" pitchFamily="34" charset="0"/>
              <a:buChar char="•"/>
              <a:defRPr/>
            </a:pPr>
            <a:r>
              <a:rPr lang="es-MX" sz="1800" dirty="0" smtClean="0">
                <a:latin typeface="Arial" pitchFamily="34"/>
                <a:cs typeface="Arial" pitchFamily="34"/>
              </a:rPr>
              <a:t>PBX  TDM Telefonía tradicional</a:t>
            </a:r>
          </a:p>
          <a:p>
            <a:pPr lvl="2" indent="-246888" fontAlgn="auto">
              <a:spcAft>
                <a:spcPts val="0"/>
              </a:spcAft>
              <a:buClr>
                <a:srgbClr val="0070C0"/>
              </a:buClr>
              <a:buSzPct val="125000"/>
              <a:buFont typeface="Arial" pitchFamily="34" charset="0"/>
              <a:buChar char="•"/>
              <a:defRPr/>
            </a:pPr>
            <a:r>
              <a:rPr lang="es-MX" sz="1800" dirty="0" smtClean="0">
                <a:latin typeface="Arial" pitchFamily="34"/>
                <a:cs typeface="Arial" pitchFamily="34"/>
              </a:rPr>
              <a:t>PBX  Híbridos Sistemas TDM-IP</a:t>
            </a:r>
          </a:p>
          <a:p>
            <a:pPr lvl="2" indent="-246888" fontAlgn="auto">
              <a:spcAft>
                <a:spcPts val="0"/>
              </a:spcAft>
              <a:buClr>
                <a:srgbClr val="0070C0"/>
              </a:buClr>
              <a:buSzPct val="125000"/>
              <a:buFont typeface="Arial" pitchFamily="34" charset="0"/>
              <a:buChar char="•"/>
              <a:defRPr/>
            </a:pPr>
            <a:r>
              <a:rPr lang="es-MX" sz="1800" dirty="0" smtClean="0">
                <a:latin typeface="Arial" pitchFamily="34"/>
                <a:cs typeface="Arial" pitchFamily="34"/>
              </a:rPr>
              <a:t>IP.PBX  Sistemas IP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dirty="0" smtClean="0">
              <a:latin typeface="Arial" pitchFamily="34"/>
              <a:cs typeface="Arial" pitchFamily="34"/>
            </a:endParaRPr>
          </a:p>
          <a:p>
            <a:pPr marL="915671" lvl="2" indent="-274320" fontAlgn="auto">
              <a:spcAft>
                <a:spcPts val="0"/>
              </a:spcAft>
              <a:buFont typeface="Wingdings" pitchFamily="2"/>
              <a:buNone/>
              <a:defRPr/>
            </a:pPr>
            <a:r>
              <a:rPr sz="2000" b="1" dirty="0" smtClean="0">
                <a:latin typeface="Arial" pitchFamily="34"/>
                <a:cs typeface="Arial" pitchFamily="34"/>
              </a:rPr>
              <a:t>APLICACIONES Y ACCESORIOS</a:t>
            </a:r>
          </a:p>
          <a:p>
            <a:pPr marL="822009" lvl="4" indent="-274320" fontAlgn="auto">
              <a:spcAft>
                <a:spcPts val="0"/>
              </a:spcAft>
              <a:buClr>
                <a:srgbClr val="0070C0"/>
              </a:buClr>
              <a:buSzPct val="125000"/>
              <a:buFont typeface="Arial" pitchFamily="34" charset="0"/>
              <a:buChar char="•"/>
              <a:defRPr/>
            </a:pPr>
            <a:r>
              <a:rPr lang="es-MX" sz="1800" dirty="0" smtClean="0">
                <a:latin typeface="Arial" pitchFamily="34"/>
                <a:cs typeface="Arial" pitchFamily="34"/>
              </a:rPr>
              <a:t>Aplicaciones: Call Centers, Tarificadores, IVR´s, Marcadores Predictivos, Grabación de llamadas, Administradores.</a:t>
            </a:r>
          </a:p>
          <a:p>
            <a:pPr marL="822009" lvl="4" indent="-274320" fontAlgn="auto">
              <a:spcAft>
                <a:spcPts val="0"/>
              </a:spcAft>
              <a:buClr>
                <a:srgbClr val="0070C0"/>
              </a:buClr>
              <a:buSzPct val="125000"/>
              <a:buFont typeface="Arial" pitchFamily="34" charset="0"/>
              <a:buChar char="•"/>
              <a:defRPr/>
            </a:pPr>
            <a:r>
              <a:rPr lang="es-MX" sz="1800" dirty="0" smtClean="0">
                <a:latin typeface="Arial" pitchFamily="34"/>
                <a:cs typeface="Arial" pitchFamily="34"/>
              </a:rPr>
              <a:t>Diademas</a:t>
            </a:r>
          </a:p>
          <a:p>
            <a:pPr marL="822009" lvl="4" indent="-274320" fontAlgn="auto">
              <a:spcAft>
                <a:spcPts val="0"/>
              </a:spcAft>
              <a:buClr>
                <a:srgbClr val="0070C0"/>
              </a:buClr>
              <a:buSzPct val="125000"/>
              <a:buFont typeface="Arial" pitchFamily="34" charset="0"/>
              <a:buChar char="•"/>
              <a:defRPr/>
            </a:pPr>
            <a:r>
              <a:rPr lang="es-MX" sz="1800" dirty="0" smtClean="0">
                <a:latin typeface="Arial" pitchFamily="34"/>
                <a:cs typeface="Arial" pitchFamily="34"/>
              </a:rPr>
              <a:t>Audio-Conferencia</a:t>
            </a:r>
          </a:p>
          <a:p>
            <a:pPr marL="274320" indent="-274320" fontAlgn="auto">
              <a:spcAft>
                <a:spcPts val="0"/>
              </a:spcAft>
              <a:buClr>
                <a:srgbClr val="A5AB81"/>
              </a:buClr>
              <a:buFont typeface="Wingdings"/>
              <a:buChar char=""/>
              <a:defRPr/>
            </a:pPr>
            <a:endParaRPr dirty="0" smtClean="0">
              <a:latin typeface="Arial" pitchFamily="34"/>
              <a:cs typeface="Arial" pitchFamily="34"/>
            </a:endParaRPr>
          </a:p>
        </p:txBody>
      </p:sp>
      <p:pic>
        <p:nvPicPr>
          <p:cNvPr id="4" name="Picture 6" descr="Ericsson 681-2_display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24" y="5572140"/>
            <a:ext cx="8572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9988" y="1357298"/>
            <a:ext cx="1338292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5" descr="http://t2.gstatic.com/images?q=tbn:ireODxe-4u3w6M:http://www.synetcom.com.mx/synetcomshop2/catalog/images/polycom-vtx-1000EX.jpg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857760"/>
            <a:ext cx="1476379" cy="140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AutoShape 23" descr="http://www.omnico.com.mx/Titulo1.jpg"/>
          <p:cNvSpPr>
            <a:spLocks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177" name="AutoShape 25" descr="http://www.omnico.com.mx/Titulo1.jpg"/>
          <p:cNvSpPr>
            <a:spLocks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pic>
        <p:nvPicPr>
          <p:cNvPr id="14" name="Picture 6" descr="http://www.fcfm.uanl.mx/img/ip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9" y="4429132"/>
            <a:ext cx="128587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5429264"/>
            <a:ext cx="192182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18 Conector recto"/>
          <p:cNvCxnSpPr/>
          <p:nvPr/>
        </p:nvCxnSpPr>
        <p:spPr>
          <a:xfrm>
            <a:off x="71438" y="1214422"/>
            <a:ext cx="9001156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2" name="21 Imagen" descr="Panasonic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8936" y="2428868"/>
            <a:ext cx="1334832" cy="1153295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6000760" y="6345816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           www.idtgr.com</a:t>
            </a:r>
            <a:endParaRPr lang="es-ES" sz="1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 anchorCtr="1"/>
          <a:lstStyle/>
          <a:p>
            <a:r>
              <a:rPr lang="es-MX" sz="36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TELEFONIA</a:t>
            </a:r>
            <a:endParaRPr lang="es-ES" sz="3600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198" name="Picture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786322"/>
            <a:ext cx="217805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714620"/>
            <a:ext cx="142056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071942"/>
            <a:ext cx="1237525" cy="134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11 Imagen" descr="avayaLog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714752"/>
            <a:ext cx="2028824" cy="66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500174"/>
            <a:ext cx="19939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15 Conector recto"/>
          <p:cNvCxnSpPr/>
          <p:nvPr/>
        </p:nvCxnSpPr>
        <p:spPr>
          <a:xfrm>
            <a:off x="71438" y="1285860"/>
            <a:ext cx="9001156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000760" y="6345816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           www.idtgr.com</a:t>
            </a:r>
            <a:endParaRPr lang="es-ES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62279" y="1714488"/>
            <a:ext cx="2824167" cy="69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71677" y="1643050"/>
            <a:ext cx="244372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 l="1415" t="5555" r="1024"/>
          <a:stretch>
            <a:fillRect/>
          </a:stretch>
        </p:blipFill>
        <p:spPr bwMode="auto">
          <a:xfrm>
            <a:off x="5786446" y="2643182"/>
            <a:ext cx="2786082" cy="68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 descr="http://www.bsi-mexico.com.mx/imgprod/WEBlogo-epygi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4857760"/>
            <a:ext cx="2914650" cy="819151"/>
          </a:xfrm>
          <a:prstGeom prst="rect">
            <a:avLst/>
          </a:prstGeom>
          <a:noFill/>
        </p:spPr>
      </p:pic>
      <p:pic>
        <p:nvPicPr>
          <p:cNvPr id="13316" name="Picture 4" descr="http://www.synapseglobal.com/store/images/M/Aastra_logo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282" y="3058366"/>
            <a:ext cx="3143272" cy="8505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ChangeArrowheads="1"/>
          </p:cNvSpPr>
          <p:nvPr/>
        </p:nvSpPr>
        <p:spPr bwMode="auto">
          <a:xfrm>
            <a:off x="428625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 anchorCtr="1"/>
          <a:lstStyle/>
          <a:p>
            <a:pPr algn="ctr"/>
            <a:r>
              <a:rPr lang="es-MX" sz="3600" b="1" dirty="0"/>
              <a:t>EQUIPOS ACTIVOS</a:t>
            </a:r>
            <a:endParaRPr lang="es-ES" sz="3600" b="1" dirty="0"/>
          </a:p>
        </p:txBody>
      </p:sp>
      <p:sp>
        <p:nvSpPr>
          <p:cNvPr id="3" name="1 Marcador de contenido"/>
          <p:cNvSpPr txBox="1">
            <a:spLocks noChangeArrowheads="1"/>
          </p:cNvSpPr>
          <p:nvPr/>
        </p:nvSpPr>
        <p:spPr bwMode="auto">
          <a:xfrm>
            <a:off x="500063" y="1776413"/>
            <a:ext cx="401478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 algn="just"/>
            <a:r>
              <a:rPr lang="es-AR" dirty="0">
                <a:solidFill>
                  <a:srgbClr val="000000"/>
                </a:solidFill>
              </a:rPr>
              <a:t>    </a:t>
            </a:r>
            <a:r>
              <a:rPr lang="es-AR" b="1" dirty="0">
                <a:solidFill>
                  <a:srgbClr val="000000"/>
                </a:solidFill>
              </a:rPr>
              <a:t>EQUIPOS ACTIVOS</a:t>
            </a:r>
            <a:r>
              <a:rPr lang="es-AR" dirty="0">
                <a:solidFill>
                  <a:srgbClr val="000000"/>
                </a:solidFill>
              </a:rPr>
              <a:t> son los encargados de la transmisión activa de la información así como la integración y conexión de Redes y Dispositivos</a:t>
            </a:r>
            <a:endParaRPr lang="es-MX" dirty="0">
              <a:solidFill>
                <a:srgbClr val="000000"/>
              </a:solidFill>
            </a:endParaRPr>
          </a:p>
          <a:p>
            <a:pPr marL="271463" indent="-271463" algn="just"/>
            <a:endParaRPr lang="es-MX" dirty="0">
              <a:solidFill>
                <a:srgbClr val="000000"/>
              </a:solidFill>
            </a:endParaRPr>
          </a:p>
          <a:p>
            <a:pPr marL="271463" indent="-271463" algn="just">
              <a:buClr>
                <a:srgbClr val="0070C0"/>
              </a:buClr>
              <a:buSzPct val="125000"/>
              <a:buFont typeface="Arial" charset="0"/>
              <a:buChar char="•"/>
            </a:pPr>
            <a:r>
              <a:rPr lang="es-MX" dirty="0" err="1">
                <a:solidFill>
                  <a:srgbClr val="000000"/>
                </a:solidFill>
              </a:rPr>
              <a:t>Switchs</a:t>
            </a:r>
            <a:endParaRPr lang="es-MX" dirty="0">
              <a:solidFill>
                <a:srgbClr val="000000"/>
              </a:solidFill>
            </a:endParaRPr>
          </a:p>
          <a:p>
            <a:pPr marL="271463" indent="-271463" algn="just">
              <a:buClr>
                <a:srgbClr val="0070C0"/>
              </a:buClr>
              <a:buSzPct val="125000"/>
              <a:buFont typeface="Arial" charset="0"/>
              <a:buChar char="•"/>
            </a:pPr>
            <a:r>
              <a:rPr lang="es-MX" dirty="0" err="1">
                <a:solidFill>
                  <a:srgbClr val="000000"/>
                </a:solidFill>
              </a:rPr>
              <a:t>Routers</a:t>
            </a:r>
            <a:r>
              <a:rPr lang="es-MX" dirty="0">
                <a:solidFill>
                  <a:srgbClr val="000000"/>
                </a:solidFill>
              </a:rPr>
              <a:t> </a:t>
            </a:r>
            <a:r>
              <a:rPr lang="es-MX" dirty="0" err="1">
                <a:solidFill>
                  <a:srgbClr val="000000"/>
                </a:solidFill>
              </a:rPr>
              <a:t>Lan</a:t>
            </a:r>
            <a:r>
              <a:rPr lang="es-MX" dirty="0">
                <a:solidFill>
                  <a:srgbClr val="000000"/>
                </a:solidFill>
              </a:rPr>
              <a:t>/</a:t>
            </a:r>
            <a:r>
              <a:rPr lang="es-MX" dirty="0" err="1">
                <a:solidFill>
                  <a:srgbClr val="000000"/>
                </a:solidFill>
              </a:rPr>
              <a:t>Wan</a:t>
            </a:r>
            <a:r>
              <a:rPr lang="es-MX" dirty="0">
                <a:solidFill>
                  <a:srgbClr val="000000"/>
                </a:solidFill>
              </a:rPr>
              <a:t>/</a:t>
            </a:r>
            <a:r>
              <a:rPr lang="es-MX" dirty="0" err="1">
                <a:solidFill>
                  <a:srgbClr val="000000"/>
                </a:solidFill>
              </a:rPr>
              <a:t>Man</a:t>
            </a:r>
            <a:endParaRPr lang="es-MX" dirty="0">
              <a:solidFill>
                <a:srgbClr val="000000"/>
              </a:solidFill>
            </a:endParaRPr>
          </a:p>
          <a:p>
            <a:pPr marL="271463" indent="-271463" algn="just">
              <a:buClr>
                <a:srgbClr val="0070C0"/>
              </a:buClr>
              <a:buSzPct val="125000"/>
              <a:buFont typeface="Arial" charset="0"/>
              <a:buChar char="•"/>
            </a:pPr>
            <a:r>
              <a:rPr lang="es-MX" dirty="0">
                <a:solidFill>
                  <a:srgbClr val="000000"/>
                </a:solidFill>
              </a:rPr>
              <a:t>Multiplexores</a:t>
            </a:r>
          </a:p>
          <a:p>
            <a:pPr marL="271463" indent="-271463" algn="just">
              <a:buClr>
                <a:srgbClr val="0070C0"/>
              </a:buClr>
              <a:buSzPct val="125000"/>
              <a:buFont typeface="Arial" charset="0"/>
              <a:buChar char="•"/>
            </a:pPr>
            <a:r>
              <a:rPr lang="es-MX" dirty="0">
                <a:solidFill>
                  <a:srgbClr val="000000"/>
                </a:solidFill>
              </a:rPr>
              <a:t>Equipos Ópticos</a:t>
            </a:r>
          </a:p>
          <a:p>
            <a:pPr marL="271463" indent="-271463" algn="just">
              <a:buClr>
                <a:srgbClr val="0070C0"/>
              </a:buClr>
              <a:buSzPct val="125000"/>
              <a:buFont typeface="Arial" charset="0"/>
              <a:buChar char="•"/>
            </a:pPr>
            <a:r>
              <a:rPr lang="es-MX" dirty="0">
                <a:solidFill>
                  <a:srgbClr val="000000"/>
                </a:solidFill>
              </a:rPr>
              <a:t>Convertidores de Medios</a:t>
            </a:r>
          </a:p>
          <a:p>
            <a:pPr marL="271463" indent="-271463" algn="just">
              <a:buClr>
                <a:srgbClr val="0070C0"/>
              </a:buClr>
              <a:buSzPct val="125000"/>
              <a:buFont typeface="Arial" charset="0"/>
              <a:buChar char="•"/>
            </a:pPr>
            <a:r>
              <a:rPr lang="es-MX" dirty="0">
                <a:solidFill>
                  <a:srgbClr val="000000"/>
                </a:solidFill>
              </a:rPr>
              <a:t>Administradores de Red</a:t>
            </a:r>
          </a:p>
          <a:p>
            <a:pPr marL="271463" indent="-271463" algn="just">
              <a:buClr>
                <a:srgbClr val="0070C0"/>
              </a:buClr>
              <a:buSzPct val="125000"/>
              <a:buFont typeface="Arial" charset="0"/>
              <a:buChar char="•"/>
            </a:pPr>
            <a:r>
              <a:rPr lang="es-MX" dirty="0">
                <a:solidFill>
                  <a:srgbClr val="000000"/>
                </a:solidFill>
              </a:rPr>
              <a:t>Firewall</a:t>
            </a:r>
            <a:endParaRPr lang="es-AR" dirty="0">
              <a:solidFill>
                <a:srgbClr val="000000"/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71406" y="1357298"/>
            <a:ext cx="9001156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6000760" y="6345816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           www.idtgr.com</a:t>
            </a:r>
            <a:endParaRPr lang="es-ES" sz="1600" b="1" dirty="0"/>
          </a:p>
        </p:txBody>
      </p:sp>
      <p:pic>
        <p:nvPicPr>
          <p:cNvPr id="5" name="Picture 2" descr="Z:\fotos para pag web\VOZ Y DATOS\so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7226" y="2928934"/>
            <a:ext cx="1752492" cy="857256"/>
          </a:xfrm>
          <a:prstGeom prst="rect">
            <a:avLst/>
          </a:prstGeom>
          <a:noFill/>
        </p:spPr>
      </p:pic>
      <p:pic>
        <p:nvPicPr>
          <p:cNvPr id="12291" name="Picture 3" descr="Z:\fotos para pag web\VOZ Y DATOS\456152_Cisco_AIRWLC440212K9_4400_Series_WLAN_Con.jpg"/>
          <p:cNvPicPr>
            <a:picLocks noChangeAspect="1" noChangeArrowheads="1"/>
          </p:cNvPicPr>
          <p:nvPr/>
        </p:nvPicPr>
        <p:blipFill>
          <a:blip r:embed="rId3"/>
          <a:srcRect l="2187" t="37695" r="2187" b="39453"/>
          <a:stretch>
            <a:fillRect/>
          </a:stretch>
        </p:blipFill>
        <p:spPr bwMode="auto">
          <a:xfrm>
            <a:off x="5929322" y="5143512"/>
            <a:ext cx="2428892" cy="464347"/>
          </a:xfrm>
          <a:prstGeom prst="rect">
            <a:avLst/>
          </a:prstGeom>
          <a:noFill/>
        </p:spPr>
      </p:pic>
      <p:pic>
        <p:nvPicPr>
          <p:cNvPr id="12292" name="Picture 4" descr="Z:\fotos para pag web\VOZ Y DATOS\firewall-ip2.jpg"/>
          <p:cNvPicPr>
            <a:picLocks noChangeAspect="1" noChangeArrowheads="1"/>
          </p:cNvPicPr>
          <p:nvPr/>
        </p:nvPicPr>
        <p:blipFill>
          <a:blip r:embed="rId4"/>
          <a:srcRect l="2717" t="20652" r="4348" b="22282"/>
          <a:stretch>
            <a:fillRect/>
          </a:stretch>
        </p:blipFill>
        <p:spPr bwMode="auto">
          <a:xfrm>
            <a:off x="6217115" y="1552812"/>
            <a:ext cx="1426719" cy="876056"/>
          </a:xfrm>
          <a:prstGeom prst="rect">
            <a:avLst/>
          </a:prstGeom>
          <a:noFill/>
        </p:spPr>
      </p:pic>
      <p:pic>
        <p:nvPicPr>
          <p:cNvPr id="14" name="13 Imagen" descr="redes huaycan sa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2857476"/>
            <a:ext cx="2000264" cy="200026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6973</TotalTime>
  <Words>645</Words>
  <Application>Microsoft Office PowerPoint</Application>
  <PresentationFormat>Presentación en pantalla (4:3)</PresentationFormat>
  <Paragraphs>146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Concurrencia</vt:lpstr>
      <vt:lpstr>Diapositiva 1</vt:lpstr>
      <vt:lpstr>INFRAESTRUCTURAS DIVERSAS Y TELECOMUNICACIONES, S.A DE C.V.</vt:lpstr>
      <vt:lpstr>PORTAFOLIO  DE  PRODUCTOS</vt:lpstr>
      <vt:lpstr>INFRAESTRUCTURA  FISICA</vt:lpstr>
      <vt:lpstr>INFRAESTRUCTURA  FISICA</vt:lpstr>
      <vt:lpstr>VOCEO  INTERCOM</vt:lpstr>
      <vt:lpstr>Diapositiva 7</vt:lpstr>
      <vt:lpstr>TELEFONIA</vt:lpstr>
      <vt:lpstr>Diapositiva 9</vt:lpstr>
      <vt:lpstr>Diapositiva 10</vt:lpstr>
      <vt:lpstr>EQUIPOS ACTIVOS &amp; SEGURIDAD</vt:lpstr>
      <vt:lpstr> INALAMBRICOS  </vt:lpstr>
      <vt:lpstr> INALAMBRICOS  </vt:lpstr>
      <vt:lpstr>Diapositiva 14</vt:lpstr>
      <vt:lpstr>ALGUNOS DE NUESTROS CLIENTES</vt:lpstr>
      <vt:lpstr>CONTACTO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Engwall Telecomunicaciones S.A. de C.V. ETSA</dc:title>
  <dc:creator>Erik</dc:creator>
  <cp:lastModifiedBy>Lesle Martinez</cp:lastModifiedBy>
  <cp:revision>824</cp:revision>
  <dcterms:created xsi:type="dcterms:W3CDTF">2009-05-21T16:56:45Z</dcterms:created>
  <dcterms:modified xsi:type="dcterms:W3CDTF">2011-10-27T22:14:03Z</dcterms:modified>
</cp:coreProperties>
</file>